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embeddings/oleObject4.bin" ContentType="application/vnd.openxmlformats-officedocument.oleObject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embeddings/oleObject5.bin" ContentType="application/vnd.openxmlformats-officedocument.oleObject"/>
  <Override PartName="/ppt/notesSlides/notesSlide7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embeddings/oleObject8.bin" ContentType="application/vnd.openxmlformats-officedocument.oleObject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embeddings/oleObject11.bin" ContentType="application/vnd.openxmlformats-officedocument.oleObject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12" r:id="rId2"/>
    <p:sldId id="418" r:id="rId3"/>
    <p:sldId id="420" r:id="rId4"/>
    <p:sldId id="435" r:id="rId5"/>
    <p:sldId id="421" r:id="rId6"/>
    <p:sldId id="429" r:id="rId7"/>
    <p:sldId id="430" r:id="rId8"/>
    <p:sldId id="431" r:id="rId9"/>
    <p:sldId id="433" r:id="rId10"/>
    <p:sldId id="423" r:id="rId11"/>
    <p:sldId id="424" r:id="rId12"/>
    <p:sldId id="432" r:id="rId13"/>
    <p:sldId id="425" r:id="rId14"/>
    <p:sldId id="426" r:id="rId15"/>
    <p:sldId id="427" r:id="rId16"/>
    <p:sldId id="434" r:id="rId17"/>
    <p:sldId id="428" r:id="rId18"/>
  </p:sldIdLst>
  <p:sldSz cx="9144000" cy="6858000" type="screen4x3"/>
  <p:notesSz cx="9601200" cy="7315200"/>
  <p:custDataLst>
    <p:tags r:id="rId2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6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6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6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6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6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46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46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46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46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007E"/>
    <a:srgbClr val="FF07EF"/>
    <a:srgbClr val="B702A0"/>
    <a:srgbClr val="FF33CC"/>
    <a:srgbClr val="00A249"/>
    <a:srgbClr val="0000FF"/>
    <a:srgbClr val="0033CC"/>
    <a:srgbClr val="FF6600"/>
    <a:srgbClr val="DDDDDD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525" autoAdjust="0"/>
    <p:restoredTop sz="94595" autoAdjust="0"/>
  </p:normalViewPr>
  <p:slideViewPr>
    <p:cSldViewPr showGuides="1">
      <p:cViewPr varScale="1">
        <p:scale>
          <a:sx n="147" d="100"/>
          <a:sy n="147" d="100"/>
        </p:scale>
        <p:origin x="-1096" y="-96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tags" Target="tags/tag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2347" y="0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9924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2347" y="6949924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/>
            </a:lvl1pPr>
          </a:lstStyle>
          <a:p>
            <a:pPr>
              <a:defRPr/>
            </a:pPr>
            <a:fld id="{5D190A98-0388-4064-BE2C-2675894912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04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7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A861E01B-B7A2-4F15-B2C8-5F733AB038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238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5166BA-D47E-4530-8863-522601616028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163671-35E8-40B9-9591-4504F594E34E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53755B-D008-434C-A4FE-3B574660E21E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1054AE-29A3-422F-9AAB-8118498C1DA1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2FEFEA-64E2-4B2C-839A-FDFAD00BA839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53755B-D008-434C-A4FE-3B574660E21E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4A3035-0C75-4571-954A-16C4CDFA3531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1054AE-29A3-422F-9AAB-8118498C1DA1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3E68C0-8153-4FA6-A307-F42102DD456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E6913F-4EC0-45E8-8167-966F0B3E2087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1054AE-29A3-422F-9AAB-8118498C1DA1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1054AE-29A3-422F-9AAB-8118498C1DA1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88ED83-384D-48F6-809E-40BF361D6CFA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2ABE30-6A1E-49E8-9003-F54FD461BF7A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2ABE30-6A1E-49E8-9003-F54FD461BF7A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1054AE-29A3-422F-9AAB-8118498C1DA1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163671-35E8-40B9-9591-4504F594E34E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2390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152400"/>
            <a:ext cx="7239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7772400" y="6581001"/>
            <a:ext cx="1371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200" dirty="0" err="1" smtClean="0">
                <a:latin typeface="Comic Sans MS" pitchFamily="66" charset="0"/>
              </a:rPr>
              <a:t>lec</a:t>
            </a:r>
            <a:r>
              <a:rPr lang="en-US" sz="1200" dirty="0" smtClean="0">
                <a:latin typeface="Comic Sans MS" pitchFamily="66" charset="0"/>
              </a:rPr>
              <a:t> 9M.</a:t>
            </a:r>
            <a:fld id="{CE304688-B858-4773-B640-F1307E7715AE}" type="slidenum">
              <a:rPr lang="en-US" sz="1200" smtClean="0">
                <a:latin typeface="Comic Sans MS" pitchFamily="66" charset="0"/>
              </a:rPr>
              <a:pPr algn="r">
                <a:defRPr/>
              </a:pPr>
              <a:t>‹#›</a:t>
            </a:fld>
            <a:endParaRPr lang="en-US" sz="1200" dirty="0">
              <a:latin typeface="Comic Sans MS" pitchFamily="66" charset="0"/>
            </a:endParaRPr>
          </a:p>
        </p:txBody>
      </p:sp>
      <p:pic>
        <p:nvPicPr>
          <p:cNvPr id="25607" name="Picture 9" descr="board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4800" y="152400"/>
            <a:ext cx="762000" cy="75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e Placeholder 5"/>
          <p:cNvSpPr txBox="1">
            <a:spLocks/>
          </p:cNvSpPr>
          <p:nvPr userDrawn="1"/>
        </p:nvSpPr>
        <p:spPr>
          <a:xfrm>
            <a:off x="2819400" y="6553200"/>
            <a:ext cx="3505200" cy="304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</a:rPr>
              <a:t>Albert R Meyer,                  April 9, 2012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</a:endParaRPr>
          </a:p>
        </p:txBody>
      </p:sp>
      <p:pic>
        <p:nvPicPr>
          <p:cNvPr id="9" name="Picture 8" descr="license.img"/>
          <p:cNvPicPr>
            <a:picLocks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8415" y="6553200"/>
            <a:ext cx="875985" cy="2903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5" r:id="rId4"/>
    <p:sldLayoutId id="2147483896" r:id="rId5"/>
    <p:sldLayoutId id="2147483903" r:id="rId6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omic Sans MS" pitchFamily="66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omic Sans MS" pitchFamily="6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omic Sans MS" pitchFamily="6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omic Sans MS" pitchFamily="6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None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None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None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None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None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0.wav"/><Relationship Id="rId4" Type="http://schemas.openxmlformats.org/officeDocument/2006/relationships/audio" Target="../media/media10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0.xml"/><Relationship Id="rId7" Type="http://schemas.openxmlformats.org/officeDocument/2006/relationships/oleObject" Target="../embeddings/oleObject8.bin"/><Relationship Id="rId8" Type="http://schemas.openxmlformats.org/officeDocument/2006/relationships/image" Target="../media/image10.emf"/><Relationship Id="rId9" Type="http://schemas.openxmlformats.org/officeDocument/2006/relationships/image" Target="../media/image3.png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1.wav"/><Relationship Id="rId4" Type="http://schemas.openxmlformats.org/officeDocument/2006/relationships/audio" Target="../media/media11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.xml"/><Relationship Id="rId7" Type="http://schemas.openxmlformats.org/officeDocument/2006/relationships/oleObject" Target="../embeddings/oleObject9.bin"/><Relationship Id="rId8" Type="http://schemas.openxmlformats.org/officeDocument/2006/relationships/image" Target="../media/image11.e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12.emf"/><Relationship Id="rId11" Type="http://schemas.openxmlformats.org/officeDocument/2006/relationships/image" Target="../media/image3.png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3.png"/><Relationship Id="rId1" Type="http://schemas.microsoft.com/office/2007/relationships/media" Target="../media/media12.wav"/><Relationship Id="rId2" Type="http://schemas.openxmlformats.org/officeDocument/2006/relationships/audio" Target="../media/media12.wav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3.wav"/><Relationship Id="rId4" Type="http://schemas.openxmlformats.org/officeDocument/2006/relationships/audio" Target="../media/media13.wav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13.xml"/><Relationship Id="rId7" Type="http://schemas.openxmlformats.org/officeDocument/2006/relationships/oleObject" Target="../embeddings/oleObject11.bin"/><Relationship Id="rId8" Type="http://schemas.openxmlformats.org/officeDocument/2006/relationships/image" Target="../media/image13.emf"/><Relationship Id="rId9" Type="http://schemas.openxmlformats.org/officeDocument/2006/relationships/image" Target="../media/image3.png"/><Relationship Id="rId1" Type="http://schemas.openxmlformats.org/officeDocument/2006/relationships/vmlDrawing" Target="../drawings/vmlDrawing8.vml"/><Relationship Id="rId2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4.wav"/><Relationship Id="rId4" Type="http://schemas.openxmlformats.org/officeDocument/2006/relationships/audio" Target="../media/media14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4.xml"/><Relationship Id="rId7" Type="http://schemas.openxmlformats.org/officeDocument/2006/relationships/oleObject" Target="../embeddings/oleObject12.bin"/><Relationship Id="rId8" Type="http://schemas.openxmlformats.org/officeDocument/2006/relationships/image" Target="../media/image14.emf"/><Relationship Id="rId9" Type="http://schemas.openxmlformats.org/officeDocument/2006/relationships/oleObject" Target="../embeddings/oleObject13.bin"/><Relationship Id="rId10" Type="http://schemas.openxmlformats.org/officeDocument/2006/relationships/image" Target="../media/image15.emf"/><Relationship Id="rId11" Type="http://schemas.openxmlformats.org/officeDocument/2006/relationships/image" Target="../media/image3.png"/><Relationship Id="rId1" Type="http://schemas.openxmlformats.org/officeDocument/2006/relationships/vmlDrawing" Target="../drawings/vmlDrawing9.vml"/><Relationship Id="rId2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Relationship Id="rId6" Type="http://schemas.openxmlformats.org/officeDocument/2006/relationships/image" Target="../media/image3.png"/><Relationship Id="rId1" Type="http://schemas.openxmlformats.org/officeDocument/2006/relationships/tags" Target="../tags/tag10.xml"/><Relationship Id="rId2" Type="http://schemas.microsoft.com/office/2007/relationships/media" Target="../media/media15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3.png"/><Relationship Id="rId1" Type="http://schemas.microsoft.com/office/2007/relationships/media" Target="../media/media16.wav"/><Relationship Id="rId2" Type="http://schemas.openxmlformats.org/officeDocument/2006/relationships/audio" Target="../media/media16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Relationship Id="rId6" Type="http://schemas.openxmlformats.org/officeDocument/2006/relationships/image" Target="../media/image3.png"/><Relationship Id="rId1" Type="http://schemas.openxmlformats.org/officeDocument/2006/relationships/tags" Target="../tags/tag11.xml"/><Relationship Id="rId2" Type="http://schemas.microsoft.com/office/2007/relationships/media" Target="../media/media17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.xml"/><Relationship Id="rId6" Type="http://schemas.openxmlformats.org/officeDocument/2006/relationships/oleObject" Target="../embeddings/oleObject1.bin"/><Relationship Id="rId7" Type="http://schemas.openxmlformats.org/officeDocument/2006/relationships/image" Target="../media/image4.emf"/><Relationship Id="rId8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microsoft.com/office/2007/relationships/media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4" Type="http://schemas.openxmlformats.org/officeDocument/2006/relationships/audio" Target="../media/media3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Relationship Id="rId7" Type="http://schemas.openxmlformats.org/officeDocument/2006/relationships/oleObject" Target="../embeddings/oleObject2.bin"/><Relationship Id="rId8" Type="http://schemas.openxmlformats.org/officeDocument/2006/relationships/image" Target="../media/image5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6.emf"/><Relationship Id="rId11" Type="http://schemas.openxmlformats.org/officeDocument/2006/relationships/image" Target="../media/image3.png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wav"/><Relationship Id="rId4" Type="http://schemas.openxmlformats.org/officeDocument/2006/relationships/audio" Target="../media/media4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Relationship Id="rId7" Type="http://schemas.openxmlformats.org/officeDocument/2006/relationships/oleObject" Target="../embeddings/oleObject4.bin"/><Relationship Id="rId8" Type="http://schemas.openxmlformats.org/officeDocument/2006/relationships/image" Target="../media/image7.emf"/><Relationship Id="rId9" Type="http://schemas.openxmlformats.org/officeDocument/2006/relationships/image" Target="../media/image3.png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3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wav"/><Relationship Id="rId4" Type="http://schemas.openxmlformats.org/officeDocument/2006/relationships/audio" Target="../media/media6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<Relationship Id="rId7" Type="http://schemas.openxmlformats.org/officeDocument/2006/relationships/oleObject" Target="../embeddings/oleObject5.bin"/><Relationship Id="rId8" Type="http://schemas.openxmlformats.org/officeDocument/2006/relationships/image" Target="../media/image8.emf"/><Relationship Id="rId9" Type="http://schemas.openxmlformats.org/officeDocument/2006/relationships/image" Target="../media/image3.png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Relationship Id="rId6" Type="http://schemas.openxmlformats.org/officeDocument/2006/relationships/oleObject" Target="../embeddings/oleObject6.bin"/><Relationship Id="rId7" Type="http://schemas.openxmlformats.org/officeDocument/2006/relationships/image" Target="../media/image8.emf"/><Relationship Id="rId8" Type="http://schemas.openxmlformats.org/officeDocument/2006/relationships/oleObject" Target="../embeddings/oleObject7.bin"/><Relationship Id="rId9" Type="http://schemas.openxmlformats.org/officeDocument/2006/relationships/image" Target="../media/image9.emf"/><Relationship Id="rId10" Type="http://schemas.openxmlformats.org/officeDocument/2006/relationships/image" Target="../media/image3.png"/><Relationship Id="rId1" Type="http://schemas.openxmlformats.org/officeDocument/2006/relationships/vmlDrawing" Target="../drawings/vmlDrawing5.vml"/><Relationship Id="rId2" Type="http://schemas.microsoft.com/office/2007/relationships/media" Target="../media/media7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3.png"/><Relationship Id="rId1" Type="http://schemas.microsoft.com/office/2007/relationships/media" Target="../media/media8.wav"/><Relationship Id="rId2" Type="http://schemas.openxmlformats.org/officeDocument/2006/relationships/audio" Target="../media/media8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Relationship Id="rId6" Type="http://schemas.openxmlformats.org/officeDocument/2006/relationships/image" Target="../media/image3.png"/><Relationship Id="rId1" Type="http://schemas.openxmlformats.org/officeDocument/2006/relationships/tags" Target="../tags/tag5.xml"/><Relationship Id="rId2" Type="http://schemas.microsoft.com/office/2007/relationships/media" Target="../media/media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68300" y="1798638"/>
            <a:ext cx="8382000" cy="3230562"/>
          </a:xfrm>
        </p:spPr>
        <p:txBody>
          <a:bodyPr/>
          <a:lstStyle/>
          <a:p>
            <a:pPr eaLnBrk="1" hangingPunct="1">
              <a:defRPr/>
            </a:pPr>
            <a:r>
              <a:rPr lang="en-US" sz="8800" b="1" dirty="0" smtClean="0">
                <a:solidFill>
                  <a:srgbClr val="000000"/>
                </a:solidFill>
                <a:ea typeface="+mj-ea"/>
                <a:cs typeface="+mj-cs"/>
              </a:rPr>
              <a:t>Asymptotic</a:t>
            </a:r>
          </a:p>
          <a:p>
            <a:pPr eaLnBrk="1" hangingPunct="1">
              <a:defRPr/>
            </a:pPr>
            <a:r>
              <a:rPr lang="en-US" sz="8800" b="1" dirty="0" smtClean="0">
                <a:solidFill>
                  <a:srgbClr val="000000"/>
                </a:solidFill>
                <a:ea typeface="+mj-ea"/>
                <a:cs typeface="+mj-cs"/>
              </a:rPr>
              <a:t>Notation</a:t>
            </a:r>
            <a:endParaRPr lang="en-US" sz="6600" b="1" dirty="0" smtClean="0"/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1611313" y="417513"/>
            <a:ext cx="6256337" cy="9461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i="1">
                <a:solidFill>
                  <a:schemeClr val="tx2"/>
                </a:solidFill>
                <a:latin typeface="Comic Sans MS" pitchFamily="66" charset="0"/>
              </a:rPr>
              <a:t>Mathematics for Computer Science</a:t>
            </a:r>
            <a:br>
              <a:rPr lang="en-US" sz="2800" b="1" i="1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2800" b="1">
                <a:solidFill>
                  <a:srgbClr val="008000"/>
                </a:solidFill>
                <a:latin typeface="Comic Sans MS" pitchFamily="66" charset="0"/>
              </a:rPr>
              <a:t>MIT</a:t>
            </a:r>
            <a:r>
              <a:rPr lang="en-US" sz="2800" b="1" i="1">
                <a:solidFill>
                  <a:schemeClr val="tx2"/>
                </a:solidFill>
                <a:latin typeface="Comic Sans MS" pitchFamily="66" charset="0"/>
              </a:rPr>
              <a:t> </a:t>
            </a:r>
            <a:r>
              <a:rPr lang="en-US" sz="2800" b="1">
                <a:solidFill>
                  <a:srgbClr val="008000"/>
                </a:solidFill>
                <a:latin typeface="Comic Sans MS" pitchFamily="66" charset="0"/>
              </a:rPr>
              <a:t>6.042J/18.062J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2"/>
    </mc:Choice>
    <mc:Fallback>
      <p:transition xmlns:p14="http://schemas.microsoft.com/office/powerpoint/2010/main" spd="slow" advTm="272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0475" y="982663"/>
            <a:ext cx="7318375" cy="103505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sz="4800" dirty="0" smtClean="0">
                <a:solidFill>
                  <a:srgbClr val="FF33CC"/>
                </a:solidFill>
              </a:rPr>
              <a:t>Asymptotically smaller</a:t>
            </a:r>
            <a:endParaRPr lang="en-US" sz="4000" dirty="0" smtClean="0"/>
          </a:p>
        </p:txBody>
      </p:sp>
      <p:sp>
        <p:nvSpPr>
          <p:cNvPr id="483333" name="Rectangle 5"/>
          <p:cNvSpPr>
            <a:spLocks noChangeArrowheads="1"/>
          </p:cNvSpPr>
          <p:nvPr/>
        </p:nvSpPr>
        <p:spPr bwMode="auto">
          <a:xfrm>
            <a:off x="1123950" y="1855788"/>
            <a:ext cx="6616700" cy="189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4800" dirty="0" smtClean="0">
                <a:solidFill>
                  <a:srgbClr val="B702A0"/>
                </a:solidFill>
                <a:latin typeface="Comic Sans MS" pitchFamily="66" charset="0"/>
              </a:rPr>
              <a:t>Def:</a:t>
            </a:r>
            <a:r>
              <a:rPr lang="en-US" sz="5400" i="1" dirty="0" smtClean="0">
                <a:solidFill>
                  <a:srgbClr val="000099"/>
                </a:solidFill>
                <a:latin typeface="Comic Sans MS" pitchFamily="66" charset="0"/>
              </a:rPr>
              <a:t> </a:t>
            </a:r>
            <a:r>
              <a:rPr lang="en-US" sz="5400" i="1" dirty="0" smtClean="0">
                <a:latin typeface="Comic Sans MS" pitchFamily="66" charset="0"/>
              </a:rPr>
              <a:t> </a:t>
            </a:r>
            <a:r>
              <a:rPr lang="en-US" sz="5400" dirty="0">
                <a:solidFill>
                  <a:srgbClr val="0000FF"/>
                </a:solidFill>
                <a:latin typeface="Comic Sans MS" pitchFamily="66" charset="0"/>
              </a:rPr>
              <a:t>f(n)</a:t>
            </a:r>
            <a:r>
              <a:rPr lang="en-US" sz="5400" dirty="0">
                <a:latin typeface="Comic Sans MS" pitchFamily="66" charset="0"/>
              </a:rPr>
              <a:t> </a:t>
            </a:r>
            <a:r>
              <a:rPr lang="en-US" sz="5400" b="1" dirty="0">
                <a:latin typeface="Comic Sans MS" pitchFamily="66" charset="0"/>
              </a:rPr>
              <a:t>= </a:t>
            </a:r>
            <a:r>
              <a:rPr lang="en-US" sz="5400" dirty="0">
                <a:solidFill>
                  <a:srgbClr val="FF33CC"/>
                </a:solidFill>
                <a:latin typeface="Comic Sans MS" pitchFamily="66" charset="0"/>
              </a:rPr>
              <a:t>o(</a:t>
            </a:r>
            <a:r>
              <a:rPr lang="en-US" sz="5400" dirty="0">
                <a:solidFill>
                  <a:srgbClr val="0000FF"/>
                </a:solidFill>
                <a:latin typeface="Comic Sans MS" pitchFamily="66" charset="0"/>
              </a:rPr>
              <a:t>g(n)</a:t>
            </a:r>
            <a:r>
              <a:rPr lang="en-US" sz="5400" dirty="0">
                <a:solidFill>
                  <a:srgbClr val="FF33CC"/>
                </a:solidFill>
                <a:latin typeface="Comic Sans MS" pitchFamily="66" charset="0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en-US" sz="5400" dirty="0" smtClean="0">
                <a:latin typeface="Comic Sans MS" pitchFamily="66" charset="0"/>
              </a:rPr>
              <a:t>  </a:t>
            </a:r>
            <a:r>
              <a:rPr lang="en-US" sz="5400" dirty="0" err="1" smtClean="0">
                <a:latin typeface="Comic Sans MS" pitchFamily="66" charset="0"/>
              </a:rPr>
              <a:t>iff</a:t>
            </a:r>
            <a:endParaRPr lang="en-US" sz="5400" dirty="0">
              <a:latin typeface="Comic Sans MS" pitchFamily="66" charset="0"/>
            </a:endParaRPr>
          </a:p>
        </p:txBody>
      </p:sp>
      <p:sp useBgFill="1"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239000" cy="914400"/>
          </a:xfrm>
        </p:spPr>
        <p:txBody>
          <a:bodyPr/>
          <a:lstStyle/>
          <a:p>
            <a:pPr eaLnBrk="1" hangingPunct="1"/>
            <a:r>
              <a:rPr lang="en-US" dirty="0" smtClean="0"/>
              <a:t>Little Oh:   </a:t>
            </a:r>
            <a:r>
              <a:rPr lang="en-US" dirty="0" smtClean="0">
                <a:solidFill>
                  <a:srgbClr val="FF33CC"/>
                </a:solidFill>
              </a:rPr>
              <a:t>o(∙)</a:t>
            </a: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889666"/>
              </p:ext>
            </p:extLst>
          </p:nvPr>
        </p:nvGraphicFramePr>
        <p:xfrm>
          <a:off x="2146300" y="2981325"/>
          <a:ext cx="4865688" cy="239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7" name="Equation" r:id="rId7" imgW="927100" imgH="457200" progId="Equation.DSMT4">
                  <p:embed/>
                </p:oleObj>
              </mc:Choice>
              <mc:Fallback>
                <p:oleObj name="Equation" r:id="rId7" imgW="9271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6300" y="2981325"/>
                        <a:ext cx="4865688" cy="2392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9544">
        <p:fade thruBlk="1"/>
      </p:transition>
    </mc:Choice>
    <mc:Fallback>
      <p:transition xmlns:p14="http://schemas.microsoft.com/office/powerpoint/2010/main" spd="slow" advTm="9544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3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Little Oh:   </a:t>
            </a:r>
            <a:r>
              <a:rPr lang="en-US" dirty="0" smtClean="0">
                <a:solidFill>
                  <a:srgbClr val="FF33CC"/>
                </a:solidFill>
              </a:rPr>
              <a:t>o(∙)</a:t>
            </a:r>
          </a:p>
        </p:txBody>
      </p:sp>
      <p:sp>
        <p:nvSpPr>
          <p:cNvPr id="50180" name="Text Box 10"/>
          <p:cNvSpPr txBox="1">
            <a:spLocks noChangeArrowheads="1"/>
          </p:cNvSpPr>
          <p:nvPr/>
        </p:nvSpPr>
        <p:spPr bwMode="auto">
          <a:xfrm>
            <a:off x="311865" y="2044749"/>
            <a:ext cx="2762295" cy="92333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5400" dirty="0">
                <a:latin typeface="Comic Sans MS" pitchFamily="66" charset="0"/>
              </a:rPr>
              <a:t>because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136810"/>
              </p:ext>
            </p:extLst>
          </p:nvPr>
        </p:nvGraphicFramePr>
        <p:xfrm>
          <a:off x="2532063" y="830263"/>
          <a:ext cx="4065587" cy="148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06" name="Equation" r:id="rId7" imgW="660400" imgH="241300" progId="Equation.DSMT4">
                  <p:embed/>
                </p:oleObj>
              </mc:Choice>
              <mc:Fallback>
                <p:oleObj name="Equation" r:id="rId7" imgW="660400" imgH="2413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830263"/>
                        <a:ext cx="4065587" cy="1487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486214"/>
              </p:ext>
            </p:extLst>
          </p:nvPr>
        </p:nvGraphicFramePr>
        <p:xfrm>
          <a:off x="1033463" y="2628900"/>
          <a:ext cx="7038975" cy="269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07" name="Equation" r:id="rId9" imgW="1130300" imgH="431800" progId="Equation.DSMT4">
                  <p:embed/>
                </p:oleObj>
              </mc:Choice>
              <mc:Fallback>
                <p:oleObj name="Equation" r:id="rId9" imgW="1130300" imgH="431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463" y="2628900"/>
                        <a:ext cx="7038975" cy="2690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732">
        <p:fade/>
      </p:transition>
    </mc:Choice>
    <mc:Fallback>
      <p:transition xmlns:p14="http://schemas.microsoft.com/office/powerpoint/2010/main" spd="med" advTm="7732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018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076957" y="1243548"/>
            <a:ext cx="6771643" cy="3785652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8D007E"/>
                </a:solidFill>
                <a:latin typeface="Comic Sans MS" pitchFamily="66" charset="0"/>
              </a:rPr>
              <a:t>Lemma:</a:t>
            </a:r>
            <a:r>
              <a:rPr lang="en-US" sz="7200" dirty="0" smtClean="0">
                <a:solidFill>
                  <a:srgbClr val="006600"/>
                </a:solidFill>
                <a:latin typeface="Comic Sans MS" pitchFamily="66" charset="0"/>
              </a:rPr>
              <a:t> </a:t>
            </a:r>
          </a:p>
          <a:p>
            <a:r>
              <a:rPr lang="en-US" sz="6600" b="1" kern="0" dirty="0" smtClean="0">
                <a:solidFill>
                  <a:srgbClr val="FF33CC"/>
                </a:solidFill>
                <a:latin typeface="Comic Sans MS"/>
                <a:ea typeface="+mj-ea"/>
                <a:cs typeface="+mj-cs"/>
              </a:rPr>
              <a:t>o</a:t>
            </a:r>
            <a:r>
              <a:rPr lang="en-US" sz="6600" b="1" kern="0" dirty="0">
                <a:solidFill>
                  <a:srgbClr val="FF33CC"/>
                </a:solidFill>
                <a:latin typeface="Comic Sans MS"/>
                <a:ea typeface="+mj-ea"/>
                <a:cs typeface="+mj-cs"/>
              </a:rPr>
              <a:t>(∙)</a:t>
            </a:r>
            <a:r>
              <a:rPr lang="en-US" sz="8000" dirty="0" smtClean="0">
                <a:solidFill>
                  <a:srgbClr val="006600"/>
                </a:solidFill>
                <a:latin typeface="Comic Sans MS" pitchFamily="66" charset="0"/>
              </a:rPr>
              <a:t> </a:t>
            </a:r>
            <a:r>
              <a:rPr lang="en-US" sz="8000" dirty="0">
                <a:solidFill>
                  <a:srgbClr val="006600"/>
                </a:solidFill>
                <a:latin typeface="Comic Sans MS" pitchFamily="66" charset="0"/>
              </a:rPr>
              <a:t>is </a:t>
            </a:r>
            <a:r>
              <a:rPr lang="en-US" sz="8000" dirty="0" smtClean="0">
                <a:solidFill>
                  <a:srgbClr val="006600"/>
                </a:solidFill>
                <a:latin typeface="Comic Sans MS" pitchFamily="66" charset="0"/>
              </a:rPr>
              <a:t>a strict</a:t>
            </a:r>
          </a:p>
          <a:p>
            <a:r>
              <a:rPr lang="en-US" sz="8000" dirty="0" smtClean="0">
                <a:solidFill>
                  <a:srgbClr val="006600"/>
                </a:solidFill>
                <a:latin typeface="Comic Sans MS" pitchFamily="66" charset="0"/>
              </a:rPr>
              <a:t>partial order</a:t>
            </a:r>
            <a:endParaRPr lang="en-US" sz="8000" dirty="0">
              <a:solidFill>
                <a:srgbClr val="006600"/>
              </a:solidFill>
              <a:latin typeface="Comic Sans MS" pitchFamily="66" charset="0"/>
            </a:endParaRPr>
          </a:p>
        </p:txBody>
      </p:sp>
      <p:sp useBgFill="1"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239000" cy="914400"/>
          </a:xfrm>
        </p:spPr>
        <p:txBody>
          <a:bodyPr/>
          <a:lstStyle/>
          <a:p>
            <a:pPr eaLnBrk="1" hangingPunct="1"/>
            <a:r>
              <a:rPr lang="en-US" dirty="0" smtClean="0"/>
              <a:t>Little Oh:   </a:t>
            </a:r>
            <a:r>
              <a:rPr lang="en-US" dirty="0" smtClean="0">
                <a:solidFill>
                  <a:srgbClr val="FF33CC"/>
                </a:solidFill>
              </a:rPr>
              <a:t>o(∙)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58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721">
        <p:fade/>
      </p:transition>
    </mc:Choice>
    <mc:Fallback>
      <p:transition xmlns:p14="http://schemas.microsoft.com/office/powerpoint/2010/main" spd="med" advTm="4721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676275" y="1147763"/>
            <a:ext cx="7989888" cy="1730375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sz="4000" dirty="0" smtClean="0">
                <a:solidFill>
                  <a:srgbClr val="FF33CC"/>
                </a:solidFill>
              </a:rPr>
              <a:t>Asymptotic Order of Growth: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sz="4000" dirty="0" smtClean="0"/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en-US" sz="2400" dirty="0" smtClean="0"/>
          </a:p>
        </p:txBody>
      </p:sp>
      <p:sp>
        <p:nvSpPr>
          <p:cNvPr id="487429" name="Rectangle 1029"/>
          <p:cNvSpPr>
            <a:spLocks noChangeArrowheads="1"/>
          </p:cNvSpPr>
          <p:nvPr/>
        </p:nvSpPr>
        <p:spPr bwMode="auto">
          <a:xfrm>
            <a:off x="2209800" y="1752600"/>
            <a:ext cx="5219700" cy="116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US" sz="7200" dirty="0" smtClean="0">
                <a:solidFill>
                  <a:srgbClr val="0000FF"/>
                </a:solidFill>
                <a:latin typeface="Comic Sans MS" pitchFamily="66" charset="0"/>
              </a:rPr>
              <a:t>f</a:t>
            </a:r>
            <a:r>
              <a:rPr lang="en-US" sz="7200" dirty="0" smtClean="0">
                <a:solidFill>
                  <a:schemeClr val="accent5">
                    <a:lumMod val="50000"/>
                  </a:schemeClr>
                </a:solidFill>
                <a:latin typeface="Comic Sans MS" pitchFamily="66" charset="0"/>
              </a:rPr>
              <a:t>  </a:t>
            </a:r>
            <a:r>
              <a:rPr lang="en-US" sz="7200" b="1" dirty="0" smtClean="0">
                <a:latin typeface="Euclid Symbol" charset="2"/>
                <a:cs typeface="Euclid Symbol" charset="2"/>
              </a:rPr>
              <a:t>=</a:t>
            </a:r>
            <a:r>
              <a:rPr lang="en-US" sz="7200" b="1" dirty="0" smtClean="0">
                <a:latin typeface="Comic Sans MS" pitchFamily="66" charset="0"/>
              </a:rPr>
              <a:t> </a:t>
            </a:r>
            <a:r>
              <a:rPr lang="en-US" sz="7200" dirty="0" smtClean="0">
                <a:solidFill>
                  <a:srgbClr val="FF33CC"/>
                </a:solidFill>
                <a:latin typeface="Comic Sans MS" pitchFamily="66" charset="0"/>
              </a:rPr>
              <a:t>O</a:t>
            </a:r>
            <a:r>
              <a:rPr lang="en-US" sz="7200" dirty="0">
                <a:solidFill>
                  <a:srgbClr val="FF33CC"/>
                </a:solidFill>
                <a:latin typeface="Comic Sans MS" pitchFamily="66" charset="0"/>
              </a:rPr>
              <a:t>(</a:t>
            </a:r>
            <a:r>
              <a:rPr lang="en-US" sz="7200" dirty="0" smtClean="0">
                <a:solidFill>
                  <a:srgbClr val="0000FF"/>
                </a:solidFill>
                <a:latin typeface="Comic Sans MS" pitchFamily="66" charset="0"/>
              </a:rPr>
              <a:t>g</a:t>
            </a:r>
            <a:r>
              <a:rPr lang="en-US" sz="7200" dirty="0" smtClean="0">
                <a:solidFill>
                  <a:srgbClr val="FF33CC"/>
                </a:solidFill>
                <a:latin typeface="Comic Sans MS" pitchFamily="66" charset="0"/>
              </a:rPr>
              <a:t>)</a:t>
            </a:r>
            <a:endParaRPr lang="en-US" sz="7200" dirty="0">
              <a:solidFill>
                <a:srgbClr val="FF33CC"/>
              </a:solidFill>
              <a:latin typeface="Comic Sans MS" pitchFamily="66" charset="0"/>
            </a:endParaRPr>
          </a:p>
        </p:txBody>
      </p:sp>
      <p:graphicFrame>
        <p:nvGraphicFramePr>
          <p:cNvPr id="487430" name="Object 1030"/>
          <p:cNvGraphicFramePr>
            <a:graphicFrameLocks noChangeAspect="1"/>
          </p:cNvGraphicFramePr>
          <p:nvPr/>
        </p:nvGraphicFramePr>
        <p:xfrm>
          <a:off x="900113" y="3225800"/>
          <a:ext cx="7327900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94" name="Equation" r:id="rId7" imgW="1689100" imgH="482600" progId="Equation.DSMT4">
                  <p:embed/>
                </p:oleObj>
              </mc:Choice>
              <mc:Fallback>
                <p:oleObj name="Equation" r:id="rId7" imgW="1689100" imgH="482600" progId="Equation.DSMT4">
                  <p:embed/>
                  <p:pic>
                    <p:nvPicPr>
                      <p:cNvPr id="0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225800"/>
                        <a:ext cx="7327900" cy="2087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7431" name="Line 1031"/>
          <p:cNvSpPr>
            <a:spLocks noChangeShapeType="1"/>
          </p:cNvSpPr>
          <p:nvPr/>
        </p:nvSpPr>
        <p:spPr bwMode="auto">
          <a:xfrm>
            <a:off x="2748117" y="4243110"/>
            <a:ext cx="1061883" cy="45719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87432" name="Text Box 1032"/>
          <p:cNvSpPr txBox="1">
            <a:spLocks noChangeArrowheads="1"/>
          </p:cNvSpPr>
          <p:nvPr/>
        </p:nvSpPr>
        <p:spPr bwMode="auto">
          <a:xfrm>
            <a:off x="962025" y="5338763"/>
            <a:ext cx="7567697" cy="800219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80000"/>
                </a:solidFill>
                <a:latin typeface="Comic Sans MS" pitchFamily="66" charset="0"/>
              </a:rPr>
              <a:t>a technicality －ignore now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239000" cy="914400"/>
          </a:xfrm>
        </p:spPr>
        <p:txBody>
          <a:bodyPr/>
          <a:lstStyle/>
          <a:p>
            <a:pPr eaLnBrk="1" hangingPunct="1"/>
            <a:r>
              <a:rPr lang="en-US" dirty="0" smtClean="0"/>
              <a:t>Big Oh: </a:t>
            </a:r>
            <a:r>
              <a:rPr lang="en-US" dirty="0" smtClean="0">
                <a:solidFill>
                  <a:srgbClr val="FF33CC"/>
                </a:solidFill>
              </a:rPr>
              <a:t>O(∙)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spd="slow" advTm="832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87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87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487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87429" grpId="0"/>
      <p:bldP spid="4874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Big Oh: </a:t>
            </a:r>
            <a:r>
              <a:rPr lang="en-US" dirty="0" smtClean="0">
                <a:solidFill>
                  <a:srgbClr val="FF33CC"/>
                </a:solidFill>
              </a:rPr>
              <a:t>O(∙)</a:t>
            </a:r>
          </a:p>
        </p:txBody>
      </p:sp>
      <p:sp>
        <p:nvSpPr>
          <p:cNvPr id="50180" name="Text Box 10"/>
          <p:cNvSpPr txBox="1">
            <a:spLocks noChangeArrowheads="1"/>
          </p:cNvSpPr>
          <p:nvPr/>
        </p:nvSpPr>
        <p:spPr bwMode="auto">
          <a:xfrm>
            <a:off x="311865" y="2044749"/>
            <a:ext cx="2762295" cy="92333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5400" dirty="0">
                <a:latin typeface="Comic Sans MS" pitchFamily="66" charset="0"/>
              </a:rPr>
              <a:t>because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512052"/>
              </p:ext>
            </p:extLst>
          </p:nvPr>
        </p:nvGraphicFramePr>
        <p:xfrm>
          <a:off x="2141538" y="830263"/>
          <a:ext cx="4846637" cy="148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50" name="Equation" r:id="rId7" imgW="787400" imgH="241300" progId="Equation.DSMT4">
                  <p:embed/>
                </p:oleObj>
              </mc:Choice>
              <mc:Fallback>
                <p:oleObj name="Equation" r:id="rId7" imgW="787400" imgH="2413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538" y="830263"/>
                        <a:ext cx="4846637" cy="1487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350963" y="2590800"/>
          <a:ext cx="6405562" cy="276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51" name="Equation" r:id="rId9" imgW="1028700" imgH="444500" progId="Equation.DSMT4">
                  <p:embed/>
                </p:oleObj>
              </mc:Choice>
              <mc:Fallback>
                <p:oleObj name="Equation" r:id="rId9" imgW="1028700" imgH="4445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0963" y="2590800"/>
                        <a:ext cx="6405562" cy="276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238">
        <p:fade/>
      </p:transition>
    </mc:Choice>
    <mc:Fallback>
      <p:transition xmlns:p14="http://schemas.microsoft.com/office/powerpoint/2010/main" spd="med" advTm="523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018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7543800" cy="1143000"/>
          </a:xfrm>
        </p:spPr>
        <p:txBody>
          <a:bodyPr/>
          <a:lstStyle/>
          <a:p>
            <a:pPr eaLnBrk="1" hangingPunct="1"/>
            <a:r>
              <a:rPr lang="en-US" sz="4800" dirty="0" smtClean="0"/>
              <a:t>Theta:  </a:t>
            </a:r>
            <a:r>
              <a:rPr lang="en-US" sz="4800" b="0" dirty="0" err="1" smtClean="0">
                <a:solidFill>
                  <a:srgbClr val="FF33CC"/>
                </a:solidFill>
                <a:sym typeface="Symbol" pitchFamily="18" charset="2"/>
              </a:rPr>
              <a:t>Θ</a:t>
            </a:r>
            <a:r>
              <a:rPr lang="en-US" sz="4800" b="0" dirty="0" smtClean="0">
                <a:solidFill>
                  <a:srgbClr val="FF33CC"/>
                </a:solidFill>
              </a:rPr>
              <a:t>(∙)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743200" y="1741900"/>
            <a:ext cx="4483100" cy="138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7200" dirty="0" smtClean="0">
                <a:solidFill>
                  <a:srgbClr val="0000FF"/>
                </a:solidFill>
                <a:latin typeface="Comic Sans MS" pitchFamily="66" charset="0"/>
              </a:rPr>
              <a:t>f</a:t>
            </a:r>
            <a:r>
              <a:rPr lang="en-US" sz="7200" dirty="0" smtClean="0">
                <a:latin typeface="Comic Sans MS" pitchFamily="66" charset="0"/>
              </a:rPr>
              <a:t> </a:t>
            </a:r>
            <a:r>
              <a:rPr lang="en-US" sz="7200" b="1" dirty="0">
                <a:latin typeface="Euclid Symbol" charset="2"/>
                <a:cs typeface="Euclid Symbol" charset="2"/>
              </a:rPr>
              <a:t>=</a:t>
            </a:r>
            <a:r>
              <a:rPr lang="en-US" sz="7200" b="1" dirty="0" smtClean="0">
                <a:latin typeface="Comic Sans MS" pitchFamily="66" charset="0"/>
              </a:rPr>
              <a:t> </a:t>
            </a:r>
            <a:r>
              <a:rPr lang="en-US" sz="7200" dirty="0" err="1" smtClean="0">
                <a:solidFill>
                  <a:srgbClr val="FF33CC"/>
                </a:solidFill>
                <a:sym typeface="Symbol" pitchFamily="18" charset="2"/>
              </a:rPr>
              <a:t>Θ</a:t>
            </a:r>
            <a:r>
              <a:rPr lang="en-US" sz="7200" dirty="0" smtClean="0">
                <a:solidFill>
                  <a:srgbClr val="FF33CC"/>
                </a:solidFill>
                <a:latin typeface="Comic Sans MS" pitchFamily="66" charset="0"/>
              </a:rPr>
              <a:t>(</a:t>
            </a:r>
            <a:r>
              <a:rPr lang="en-US" sz="7200" dirty="0" smtClean="0">
                <a:solidFill>
                  <a:srgbClr val="0000FF"/>
                </a:solidFill>
                <a:latin typeface="Comic Sans MS" pitchFamily="66" charset="0"/>
              </a:rPr>
              <a:t>g</a:t>
            </a:r>
            <a:r>
              <a:rPr lang="en-US" sz="7200" dirty="0" smtClean="0">
                <a:solidFill>
                  <a:srgbClr val="FF33CC"/>
                </a:solidFill>
                <a:latin typeface="Comic Sans MS" pitchFamily="66" charset="0"/>
              </a:rPr>
              <a:t>)</a:t>
            </a:r>
            <a:endParaRPr lang="en-US" sz="6000" dirty="0"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488454" name="Rectangle 6"/>
          <p:cNvSpPr>
            <a:spLocks noChangeArrowheads="1"/>
          </p:cNvSpPr>
          <p:nvPr/>
        </p:nvSpPr>
        <p:spPr bwMode="auto">
          <a:xfrm>
            <a:off x="1371600" y="2979179"/>
            <a:ext cx="5706419" cy="319302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r>
              <a:rPr lang="en-US" sz="6000" dirty="0" smtClean="0">
                <a:solidFill>
                  <a:srgbClr val="B702A0"/>
                </a:solidFill>
                <a:latin typeface="Comic Sans MS" pitchFamily="66" charset="0"/>
              </a:rPr>
              <a:t>Def:</a:t>
            </a:r>
            <a:r>
              <a:rPr lang="en-US" sz="6600" i="1" dirty="0" smtClean="0">
                <a:latin typeface="Comic Sans MS" pitchFamily="66" charset="0"/>
              </a:rPr>
              <a:t> </a:t>
            </a:r>
            <a:r>
              <a:rPr lang="en-US" sz="6600" dirty="0" smtClean="0">
                <a:solidFill>
                  <a:srgbClr val="0000FF"/>
                </a:solidFill>
                <a:latin typeface="Comic Sans MS" pitchFamily="66" charset="0"/>
              </a:rPr>
              <a:t>f</a:t>
            </a:r>
            <a:r>
              <a:rPr lang="en-US" sz="6600" b="1" dirty="0" smtClean="0">
                <a:latin typeface="Euclid Symbol" charset="2"/>
                <a:cs typeface="Euclid Symbol" charset="2"/>
              </a:rPr>
              <a:t> = </a:t>
            </a:r>
            <a:r>
              <a:rPr lang="en-US" sz="6600" dirty="0" smtClean="0">
                <a:latin typeface="Comic Sans MS" pitchFamily="66" charset="0"/>
              </a:rPr>
              <a:t>O</a:t>
            </a:r>
            <a:r>
              <a:rPr lang="en-US" sz="6600" dirty="0">
                <a:latin typeface="Comic Sans MS" pitchFamily="66" charset="0"/>
              </a:rPr>
              <a:t>(</a:t>
            </a:r>
            <a:r>
              <a:rPr lang="en-US" sz="6600" dirty="0" smtClean="0">
                <a:solidFill>
                  <a:srgbClr val="0000FF"/>
                </a:solidFill>
                <a:latin typeface="Comic Sans MS" pitchFamily="66" charset="0"/>
              </a:rPr>
              <a:t>g</a:t>
            </a:r>
            <a:r>
              <a:rPr lang="en-US" sz="6600" dirty="0" smtClean="0">
                <a:latin typeface="Comic Sans MS" pitchFamily="66" charset="0"/>
              </a:rPr>
              <a:t>)   </a:t>
            </a:r>
          </a:p>
          <a:p>
            <a:r>
              <a:rPr lang="en-US" sz="6600" dirty="0">
                <a:solidFill>
                  <a:srgbClr val="FF33CC"/>
                </a:solidFill>
                <a:latin typeface="Comic Sans MS" pitchFamily="66" charset="0"/>
              </a:rPr>
              <a:t> </a:t>
            </a:r>
            <a:r>
              <a:rPr lang="en-US" sz="6600" dirty="0" smtClean="0">
                <a:solidFill>
                  <a:srgbClr val="FF33CC"/>
                </a:solidFill>
                <a:latin typeface="Comic Sans MS" pitchFamily="66" charset="0"/>
              </a:rPr>
              <a:t>           and</a:t>
            </a:r>
            <a:endParaRPr lang="en-US" sz="6600" dirty="0" smtClean="0">
              <a:solidFill>
                <a:srgbClr val="008000"/>
              </a:solidFill>
              <a:latin typeface="Comic Sans MS" pitchFamily="66" charset="0"/>
            </a:endParaRPr>
          </a:p>
          <a:p>
            <a:r>
              <a:rPr lang="en-US" sz="6600" dirty="0" smtClean="0">
                <a:solidFill>
                  <a:schemeClr val="accent5">
                    <a:lumMod val="50000"/>
                  </a:schemeClr>
                </a:solidFill>
                <a:latin typeface="Comic Sans MS" pitchFamily="66" charset="0"/>
              </a:rPr>
              <a:t>       </a:t>
            </a:r>
            <a:r>
              <a:rPr lang="en-US" sz="6600" dirty="0" smtClean="0">
                <a:solidFill>
                  <a:srgbClr val="0000FF"/>
                </a:solidFill>
                <a:latin typeface="Comic Sans MS" pitchFamily="66" charset="0"/>
              </a:rPr>
              <a:t>g</a:t>
            </a:r>
            <a:r>
              <a:rPr lang="en-US" sz="6600" b="1" dirty="0" smtClean="0">
                <a:latin typeface="Euclid Symbol" charset="2"/>
                <a:cs typeface="Euclid Symbol" charset="2"/>
              </a:rPr>
              <a:t> = </a:t>
            </a:r>
            <a:r>
              <a:rPr lang="en-US" sz="6600" dirty="0" smtClean="0">
                <a:latin typeface="Comic Sans MS" pitchFamily="66" charset="0"/>
              </a:rPr>
              <a:t>O</a:t>
            </a:r>
            <a:r>
              <a:rPr lang="en-US" sz="6600" dirty="0">
                <a:latin typeface="Comic Sans MS" pitchFamily="66" charset="0"/>
              </a:rPr>
              <a:t>(</a:t>
            </a:r>
            <a:r>
              <a:rPr lang="en-US" sz="6600" dirty="0" smtClean="0">
                <a:solidFill>
                  <a:srgbClr val="0000FF"/>
                </a:solidFill>
                <a:latin typeface="Comic Sans MS" pitchFamily="66" charset="0"/>
              </a:rPr>
              <a:t>f</a:t>
            </a:r>
            <a:r>
              <a:rPr lang="en-US" sz="6600" dirty="0" smtClean="0">
                <a:latin typeface="Comic Sans MS" pitchFamily="66" charset="0"/>
              </a:rPr>
              <a:t>)</a:t>
            </a:r>
            <a:endParaRPr lang="en-US" sz="6600" dirty="0">
              <a:latin typeface="Comic Sans MS" pitchFamily="66" charset="0"/>
            </a:endParaRPr>
          </a:p>
        </p:txBody>
      </p:sp>
      <p:sp>
        <p:nvSpPr>
          <p:cNvPr id="52230" name="Text Box 7"/>
          <p:cNvSpPr txBox="1">
            <a:spLocks noChangeArrowheads="1"/>
          </p:cNvSpPr>
          <p:nvPr/>
        </p:nvSpPr>
        <p:spPr bwMode="auto">
          <a:xfrm>
            <a:off x="1418413" y="1066897"/>
            <a:ext cx="6369050" cy="76200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33CC"/>
                </a:solidFill>
                <a:latin typeface="Comic Sans MS" pitchFamily="66" charset="0"/>
              </a:rPr>
              <a:t>Same Order of Growth: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847">
        <p:fade thruBlk="1"/>
      </p:transition>
    </mc:Choice>
    <mc:Fallback>
      <p:transition xmlns:p14="http://schemas.microsoft.com/office/powerpoint/2010/main" spd="slow" advTm="5847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48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884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392076" y="990600"/>
            <a:ext cx="6207448" cy="501675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6600" dirty="0" smtClean="0">
                <a:solidFill>
                  <a:srgbClr val="8D007E"/>
                </a:solidFill>
                <a:latin typeface="Comic Sans MS" pitchFamily="66" charset="0"/>
              </a:rPr>
              <a:t>Lemma:</a:t>
            </a:r>
            <a:r>
              <a:rPr lang="en-US" sz="8000" dirty="0" smtClean="0">
                <a:solidFill>
                  <a:srgbClr val="006600"/>
                </a:solidFill>
                <a:latin typeface="Comic Sans MS" pitchFamily="66" charset="0"/>
              </a:rPr>
              <a:t> </a:t>
            </a:r>
          </a:p>
          <a:p>
            <a:r>
              <a:rPr lang="en-US" sz="8000" kern="0" dirty="0" smtClean="0">
                <a:solidFill>
                  <a:srgbClr val="FF33CC"/>
                </a:solidFill>
                <a:latin typeface="Comic Sans MS"/>
                <a:ea typeface="+mj-ea"/>
                <a:cs typeface="+mj-cs"/>
                <a:sym typeface="Symbol" pitchFamily="18" charset="2"/>
              </a:rPr>
              <a:t>  </a:t>
            </a:r>
            <a:r>
              <a:rPr lang="en-US" sz="8000" kern="0" dirty="0" err="1" smtClean="0">
                <a:solidFill>
                  <a:srgbClr val="FF33CC"/>
                </a:solidFill>
                <a:latin typeface="Comic Sans MS"/>
                <a:ea typeface="+mj-ea"/>
                <a:cs typeface="+mj-cs"/>
                <a:sym typeface="Symbol" pitchFamily="18" charset="2"/>
              </a:rPr>
              <a:t>Θ</a:t>
            </a:r>
            <a:r>
              <a:rPr lang="en-US" sz="8000" kern="0" dirty="0">
                <a:solidFill>
                  <a:srgbClr val="FF33CC"/>
                </a:solidFill>
                <a:latin typeface="Comic Sans MS"/>
                <a:ea typeface="+mj-ea"/>
                <a:cs typeface="+mj-cs"/>
              </a:rPr>
              <a:t>(∙)</a:t>
            </a:r>
            <a:r>
              <a:rPr lang="en-US" sz="8000" dirty="0" smtClean="0">
                <a:solidFill>
                  <a:srgbClr val="006600"/>
                </a:solidFill>
                <a:latin typeface="Comic Sans MS" pitchFamily="66" charset="0"/>
              </a:rPr>
              <a:t> </a:t>
            </a:r>
            <a:r>
              <a:rPr lang="en-US" sz="8000" dirty="0">
                <a:solidFill>
                  <a:srgbClr val="006600"/>
                </a:solidFill>
                <a:latin typeface="Comic Sans MS" pitchFamily="66" charset="0"/>
              </a:rPr>
              <a:t>is </a:t>
            </a:r>
            <a:r>
              <a:rPr lang="en-US" sz="8000" dirty="0" smtClean="0">
                <a:solidFill>
                  <a:srgbClr val="006600"/>
                </a:solidFill>
                <a:latin typeface="Comic Sans MS" pitchFamily="66" charset="0"/>
              </a:rPr>
              <a:t>an </a:t>
            </a:r>
          </a:p>
          <a:p>
            <a:r>
              <a:rPr lang="en-US" sz="8000" dirty="0" smtClean="0">
                <a:solidFill>
                  <a:srgbClr val="006600"/>
                </a:solidFill>
                <a:latin typeface="Comic Sans MS" pitchFamily="66" charset="0"/>
              </a:rPr>
              <a:t>  equivalence</a:t>
            </a:r>
          </a:p>
          <a:p>
            <a:r>
              <a:rPr lang="en-US" sz="8000" dirty="0" smtClean="0">
                <a:solidFill>
                  <a:srgbClr val="006600"/>
                </a:solidFill>
                <a:latin typeface="Comic Sans MS" pitchFamily="66" charset="0"/>
              </a:rPr>
              <a:t>  relation</a:t>
            </a:r>
            <a:endParaRPr lang="en-US" sz="8000" dirty="0">
              <a:solidFill>
                <a:srgbClr val="006600"/>
              </a:solidFill>
              <a:latin typeface="Comic Sans MS" pitchFamily="66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7543800" cy="1143000"/>
          </a:xfrm>
        </p:spPr>
        <p:txBody>
          <a:bodyPr/>
          <a:lstStyle/>
          <a:p>
            <a:pPr eaLnBrk="1" hangingPunct="1"/>
            <a:r>
              <a:rPr lang="en-US" sz="4800" dirty="0" smtClean="0"/>
              <a:t>Theta:  </a:t>
            </a:r>
            <a:r>
              <a:rPr lang="en-US" sz="4800" b="0" dirty="0" err="1" smtClean="0">
                <a:solidFill>
                  <a:srgbClr val="FF33CC"/>
                </a:solidFill>
                <a:sym typeface="Symbol" pitchFamily="18" charset="2"/>
              </a:rPr>
              <a:t>Θ</a:t>
            </a:r>
            <a:r>
              <a:rPr lang="en-US" sz="4800" b="0" dirty="0" smtClean="0">
                <a:solidFill>
                  <a:srgbClr val="FF33CC"/>
                </a:solidFill>
              </a:rPr>
              <a:t>(∙)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71723"/>
      </p:ext>
    </p:extLst>
  </p:cSld>
  <p:clrMapOvr>
    <a:masterClrMapping/>
  </p:clrMapOvr>
  <p:transition xmlns:p14="http://schemas.microsoft.com/office/powerpoint/2010/main" spd="slow" advTm="2962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Asymptotics: Intuitive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5" y="1638300"/>
            <a:ext cx="8208963" cy="3540125"/>
          </a:xfrm>
        </p:spPr>
        <p:txBody>
          <a:bodyPr/>
          <a:lstStyle/>
          <a:p>
            <a:pPr>
              <a:defRPr/>
            </a:pPr>
            <a:r>
              <a:rPr lang="en-US" sz="4400" dirty="0" smtClean="0">
                <a:solidFill>
                  <a:srgbClr val="0000FF"/>
                </a:solidFill>
              </a:rPr>
              <a:t>f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FF33CC"/>
                </a:solidFill>
              </a:rPr>
              <a:t>~</a:t>
            </a:r>
            <a:r>
              <a:rPr lang="en-US" sz="4400" dirty="0" smtClean="0"/>
              <a:t> </a:t>
            </a:r>
            <a:r>
              <a:rPr lang="en-US" sz="4400" dirty="0" err="1" smtClean="0">
                <a:solidFill>
                  <a:srgbClr val="0000FF"/>
                </a:solidFill>
              </a:rPr>
              <a:t>g</a:t>
            </a:r>
            <a:r>
              <a:rPr lang="en-US" sz="4400" dirty="0" smtClean="0"/>
              <a:t>: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</a:rPr>
              <a:t>		  </a:t>
            </a:r>
            <a:r>
              <a:rPr lang="en-US" sz="4400" dirty="0" smtClean="0">
                <a:solidFill>
                  <a:srgbClr val="0000FF"/>
                </a:solidFill>
              </a:rPr>
              <a:t>f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4400" dirty="0" smtClean="0"/>
              <a:t>&amp;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4400" dirty="0" smtClean="0">
                <a:solidFill>
                  <a:srgbClr val="0000FF"/>
                </a:solidFill>
              </a:rPr>
              <a:t>g</a:t>
            </a:r>
            <a:r>
              <a:rPr lang="en-US" sz="4400" dirty="0" smtClean="0">
                <a:solidFill>
                  <a:srgbClr val="FF3399"/>
                </a:solidFill>
              </a:rPr>
              <a:t> </a:t>
            </a:r>
            <a:r>
              <a:rPr lang="en-US" sz="4400" dirty="0" smtClean="0">
                <a:solidFill>
                  <a:srgbClr val="8D007E"/>
                </a:solidFill>
              </a:rPr>
              <a:t>nearly equal</a:t>
            </a:r>
          </a:p>
          <a:p>
            <a:pPr>
              <a:defRPr/>
            </a:pPr>
            <a:r>
              <a:rPr lang="en-US" sz="4400" dirty="0" smtClean="0">
                <a:solidFill>
                  <a:srgbClr val="0000FF"/>
                </a:solidFill>
              </a:rPr>
              <a:t>f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4400" dirty="0" smtClean="0">
                <a:solidFill>
                  <a:srgbClr val="FF3399"/>
                </a:solidFill>
              </a:rPr>
              <a:t>=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4400" dirty="0" err="1" smtClean="0">
                <a:solidFill>
                  <a:srgbClr val="FF33CC"/>
                </a:solidFill>
              </a:rPr>
              <a:t>o(</a:t>
            </a:r>
            <a:r>
              <a:rPr lang="en-US" sz="4400" dirty="0" err="1" smtClean="0">
                <a:solidFill>
                  <a:srgbClr val="0000FF"/>
                </a:solidFill>
              </a:rPr>
              <a:t>g</a:t>
            </a:r>
            <a:r>
              <a:rPr lang="en-US" sz="4400" dirty="0" smtClean="0">
                <a:solidFill>
                  <a:srgbClr val="FF33CC"/>
                </a:solidFill>
              </a:rPr>
              <a:t>)</a:t>
            </a:r>
            <a:r>
              <a:rPr lang="en-US" sz="4400" dirty="0" smtClean="0"/>
              <a:t>:</a:t>
            </a:r>
            <a:r>
              <a:rPr lang="en-US" sz="4400" dirty="0" smtClean="0">
                <a:solidFill>
                  <a:srgbClr val="FF3399"/>
                </a:solidFill>
              </a:rPr>
              <a:t>	  </a:t>
            </a:r>
            <a:r>
              <a:rPr lang="en-US" sz="4400" dirty="0" smtClean="0">
                <a:solidFill>
                  <a:srgbClr val="0000FF"/>
                </a:solidFill>
              </a:rPr>
              <a:t>f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4400" dirty="0" smtClean="0">
                <a:solidFill>
                  <a:srgbClr val="8D007E"/>
                </a:solidFill>
              </a:rPr>
              <a:t>much less</a:t>
            </a:r>
            <a:r>
              <a:rPr lang="en-US" sz="4400" dirty="0" smtClean="0">
                <a:solidFill>
                  <a:srgbClr val="FF3399"/>
                </a:solidFill>
              </a:rPr>
              <a:t> </a:t>
            </a:r>
            <a:r>
              <a:rPr lang="en-US" sz="4400" dirty="0" smtClean="0"/>
              <a:t>than </a:t>
            </a:r>
            <a:r>
              <a:rPr lang="en-US" sz="4400" dirty="0" smtClean="0">
                <a:solidFill>
                  <a:srgbClr val="0000FF"/>
                </a:solidFill>
              </a:rPr>
              <a:t>g</a:t>
            </a:r>
          </a:p>
          <a:p>
            <a:pPr>
              <a:defRPr/>
            </a:pPr>
            <a:r>
              <a:rPr lang="en-US" sz="4400" dirty="0" smtClean="0">
                <a:solidFill>
                  <a:srgbClr val="0000FF"/>
                </a:solidFill>
              </a:rPr>
              <a:t>f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4400" dirty="0" smtClean="0">
                <a:solidFill>
                  <a:srgbClr val="FF3399"/>
                </a:solidFill>
              </a:rPr>
              <a:t>=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4400" dirty="0" err="1" smtClean="0">
                <a:solidFill>
                  <a:srgbClr val="FF33CC"/>
                </a:solidFill>
              </a:rPr>
              <a:t>O(</a:t>
            </a:r>
            <a:r>
              <a:rPr lang="en-US" sz="4400" dirty="0" err="1" smtClean="0">
                <a:solidFill>
                  <a:srgbClr val="0000FF"/>
                </a:solidFill>
              </a:rPr>
              <a:t>g</a:t>
            </a:r>
            <a:r>
              <a:rPr lang="en-US" sz="4400" dirty="0" smtClean="0">
                <a:solidFill>
                  <a:srgbClr val="FF33CC"/>
                </a:solidFill>
              </a:rPr>
              <a:t>)</a:t>
            </a:r>
            <a:r>
              <a:rPr lang="en-US" sz="4400" dirty="0" smtClean="0"/>
              <a:t>:</a:t>
            </a:r>
            <a:r>
              <a:rPr lang="en-US" sz="4400" dirty="0" smtClean="0">
                <a:solidFill>
                  <a:srgbClr val="FF3399"/>
                </a:solidFill>
              </a:rPr>
              <a:t>	  </a:t>
            </a:r>
            <a:r>
              <a:rPr lang="en-US" sz="4400" dirty="0" smtClean="0">
                <a:solidFill>
                  <a:srgbClr val="0000FF"/>
                </a:solidFill>
              </a:rPr>
              <a:t>f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4400" dirty="0" smtClean="0">
                <a:solidFill>
                  <a:srgbClr val="8D007E"/>
                </a:solidFill>
              </a:rPr>
              <a:t>roughly </a:t>
            </a:r>
            <a:r>
              <a:rPr lang="en-US" sz="4400" b="1" dirty="0" smtClean="0">
                <a:solidFill>
                  <a:srgbClr val="8D007E"/>
                </a:solidFill>
                <a:latin typeface="Euclid Symbol" charset="2"/>
                <a:cs typeface="Euclid Symbol" charset="2"/>
                <a:sym typeface="Euclid Symbol"/>
              </a:rPr>
              <a:t>≤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0000FF"/>
                </a:solidFill>
              </a:rPr>
              <a:t>g</a:t>
            </a:r>
          </a:p>
          <a:p>
            <a:pPr>
              <a:defRPr/>
            </a:pPr>
            <a:r>
              <a:rPr lang="en-US" sz="4400" dirty="0" smtClean="0">
                <a:solidFill>
                  <a:srgbClr val="0000FF"/>
                </a:solidFill>
              </a:rPr>
              <a:t>f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4400" dirty="0" smtClean="0">
                <a:solidFill>
                  <a:srgbClr val="FF3399"/>
                </a:solidFill>
              </a:rPr>
              <a:t>=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4400" dirty="0" err="1" smtClean="0">
                <a:solidFill>
                  <a:srgbClr val="FF33CC"/>
                </a:solidFill>
                <a:sym typeface="Symbol" pitchFamily="18" charset="2"/>
              </a:rPr>
              <a:t>Θ</a:t>
            </a:r>
            <a:r>
              <a:rPr lang="en-US" sz="4400" dirty="0" smtClean="0">
                <a:solidFill>
                  <a:srgbClr val="FF33CC"/>
                </a:solidFill>
              </a:rPr>
              <a:t>(</a:t>
            </a:r>
            <a:r>
              <a:rPr lang="en-US" sz="4400" dirty="0" smtClean="0">
                <a:solidFill>
                  <a:srgbClr val="0000FF"/>
                </a:solidFill>
              </a:rPr>
              <a:t>g</a:t>
            </a:r>
            <a:r>
              <a:rPr lang="en-US" sz="4400" dirty="0" smtClean="0">
                <a:solidFill>
                  <a:srgbClr val="FF33CC"/>
                </a:solidFill>
              </a:rPr>
              <a:t>)</a:t>
            </a:r>
            <a:r>
              <a:rPr lang="en-US" sz="4400" dirty="0" smtClean="0"/>
              <a:t>:</a:t>
            </a:r>
            <a:r>
              <a:rPr lang="en-US" sz="4400" dirty="0" smtClean="0">
                <a:solidFill>
                  <a:srgbClr val="FF3399"/>
                </a:solidFill>
              </a:rPr>
              <a:t>	  </a:t>
            </a:r>
            <a:r>
              <a:rPr lang="en-US" sz="4400" dirty="0" smtClean="0">
                <a:solidFill>
                  <a:srgbClr val="0000FF"/>
                </a:solidFill>
              </a:rPr>
              <a:t>f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4400" dirty="0" smtClean="0">
                <a:solidFill>
                  <a:srgbClr val="8D007E"/>
                </a:solidFill>
              </a:rPr>
              <a:t>roughly </a:t>
            </a:r>
            <a:r>
              <a:rPr lang="en-US" sz="4400" dirty="0" smtClean="0">
                <a:solidFill>
                  <a:srgbClr val="8D007E"/>
                </a:solidFill>
                <a:sym typeface="Euclid Symbol"/>
              </a:rPr>
              <a:t>equal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4400" dirty="0">
                <a:solidFill>
                  <a:srgbClr val="0000FF"/>
                </a:solidFill>
              </a:rPr>
              <a:t>g</a:t>
            </a:r>
            <a:endParaRPr lang="en-US" sz="4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5807">
        <p:fade thruBlk="1"/>
      </p:transition>
    </mc:Choice>
    <mc:Fallback>
      <p:transition xmlns:p14="http://schemas.microsoft.com/office/powerpoint/2010/main" spd="slow" advTm="15807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374775" y="152400"/>
            <a:ext cx="6550025" cy="9906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FF00FF"/>
                </a:solidFill>
              </a:rPr>
              <a:t>Asymptotic Equivalence</a:t>
            </a:r>
          </a:p>
        </p:txBody>
      </p:sp>
      <p:sp>
        <p:nvSpPr>
          <p:cNvPr id="157700" name="Rectangle 4"/>
          <p:cNvSpPr>
            <a:spLocks noChangeArrowheads="1"/>
          </p:cNvSpPr>
          <p:nvPr/>
        </p:nvSpPr>
        <p:spPr bwMode="auto">
          <a:xfrm>
            <a:off x="457200" y="1447800"/>
            <a:ext cx="6705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5400" dirty="0">
                <a:solidFill>
                  <a:srgbClr val="8D007E"/>
                </a:solidFill>
                <a:latin typeface="Comic Sans MS" pitchFamily="66" charset="0"/>
              </a:rPr>
              <a:t>Def:</a:t>
            </a:r>
            <a:r>
              <a:rPr lang="en-US" sz="6600" dirty="0">
                <a:solidFill>
                  <a:srgbClr val="0033CC"/>
                </a:solidFill>
                <a:latin typeface="Comic Sans MS" pitchFamily="66" charset="0"/>
              </a:rPr>
              <a:t>  </a:t>
            </a:r>
            <a:r>
              <a:rPr lang="en-US" sz="6600" dirty="0">
                <a:solidFill>
                  <a:srgbClr val="0000FF"/>
                </a:solidFill>
                <a:latin typeface="Comic Sans MS" pitchFamily="66" charset="0"/>
              </a:rPr>
              <a:t>f(n)</a:t>
            </a:r>
            <a:r>
              <a:rPr lang="en-US" sz="6600" dirty="0">
                <a:latin typeface="Comic Sans MS" pitchFamily="66" charset="0"/>
              </a:rPr>
              <a:t> </a:t>
            </a:r>
            <a:r>
              <a:rPr lang="en-US" sz="6600" b="1" dirty="0">
                <a:solidFill>
                  <a:srgbClr val="FF00FF"/>
                </a:solidFill>
                <a:latin typeface="Comic Sans MS" pitchFamily="66" charset="0"/>
              </a:rPr>
              <a:t>~</a:t>
            </a:r>
            <a:r>
              <a:rPr lang="en-US" sz="6600" dirty="0">
                <a:latin typeface="Comic Sans MS" pitchFamily="66" charset="0"/>
              </a:rPr>
              <a:t> </a:t>
            </a:r>
            <a:r>
              <a:rPr lang="en-US" sz="6600" dirty="0">
                <a:solidFill>
                  <a:srgbClr val="0000FF"/>
                </a:solidFill>
                <a:latin typeface="Comic Sans MS" pitchFamily="66" charset="0"/>
              </a:rPr>
              <a:t>g(n)</a:t>
            </a:r>
            <a:r>
              <a:rPr lang="en-US" sz="6600" dirty="0">
                <a:solidFill>
                  <a:srgbClr val="0033CC"/>
                </a:solidFill>
                <a:latin typeface="Comic Sans MS" pitchFamily="66" charset="0"/>
              </a:rPr>
              <a:t> </a:t>
            </a:r>
            <a:endParaRPr lang="en-US" sz="540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454811"/>
              </p:ext>
            </p:extLst>
          </p:nvPr>
        </p:nvGraphicFramePr>
        <p:xfrm>
          <a:off x="2246313" y="2981325"/>
          <a:ext cx="4665662" cy="239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53" name="Equation" r:id="rId6" imgW="889000" imgH="457200" progId="Equation.DSMT4">
                  <p:embed/>
                </p:oleObj>
              </mc:Choice>
              <mc:Fallback>
                <p:oleObj name="Equation" r:id="rId6" imgW="889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6313" y="2981325"/>
                        <a:ext cx="4665662" cy="2392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31">
        <p:fade thruBlk="1"/>
      </p:transition>
    </mc:Choice>
    <mc:Fallback>
      <p:transition xmlns:p14="http://schemas.microsoft.com/office/powerpoint/2010/main" spd="med" advTm="3731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Asymptotic Equivalence </a:t>
            </a:r>
            <a:r>
              <a:rPr lang="en-US" dirty="0" smtClean="0">
                <a:solidFill>
                  <a:srgbClr val="FF33CC"/>
                </a:solidFill>
              </a:rPr>
              <a:t>~</a:t>
            </a: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311865" y="2044749"/>
            <a:ext cx="2762295" cy="92333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5400" dirty="0">
                <a:latin typeface="Comic Sans MS" pitchFamily="66" charset="0"/>
              </a:rPr>
              <a:t>because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133011"/>
              </p:ext>
            </p:extLst>
          </p:nvPr>
        </p:nvGraphicFramePr>
        <p:xfrm>
          <a:off x="2532063" y="908050"/>
          <a:ext cx="4065587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07" name="Equation" r:id="rId7" imgW="660400" imgH="215900" progId="Equation.DSMT4">
                  <p:embed/>
                </p:oleObj>
              </mc:Choice>
              <mc:Fallback>
                <p:oleObj name="Equation" r:id="rId7" imgW="660400" imgH="215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908050"/>
                        <a:ext cx="4065587" cy="1330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973033"/>
              </p:ext>
            </p:extLst>
          </p:nvPr>
        </p:nvGraphicFramePr>
        <p:xfrm>
          <a:off x="968375" y="2971800"/>
          <a:ext cx="7004050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08" name="Equation" r:id="rId9" imgW="1498600" imgH="431800" progId="Equation.DSMT4">
                  <p:embed/>
                </p:oleObj>
              </mc:Choice>
              <mc:Fallback>
                <p:oleObj name="Equation" r:id="rId9" imgW="14986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2971800"/>
                        <a:ext cx="7004050" cy="20193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7121">
        <p:fade thruBlk="1"/>
      </p:transition>
    </mc:Choice>
    <mc:Fallback>
      <p:transition xmlns:p14="http://schemas.microsoft.com/office/powerpoint/2010/main" spd="slow" advTm="7121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Asymptotic Equivalence </a:t>
            </a:r>
            <a:r>
              <a:rPr lang="en-US" dirty="0" smtClean="0">
                <a:solidFill>
                  <a:srgbClr val="FF33CC"/>
                </a:solidFill>
              </a:rPr>
              <a:t>~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223963" y="1182688"/>
            <a:ext cx="6853158" cy="92333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8D007E"/>
                </a:solidFill>
                <a:latin typeface="Comic Sans MS" pitchFamily="66" charset="0"/>
              </a:rPr>
              <a:t>Lemma:</a:t>
            </a:r>
            <a:r>
              <a:rPr lang="en-US" sz="5400" dirty="0">
                <a:solidFill>
                  <a:srgbClr val="006600"/>
                </a:solidFill>
                <a:latin typeface="Comic Sans MS" pitchFamily="66" charset="0"/>
              </a:rPr>
              <a:t> </a:t>
            </a:r>
            <a:r>
              <a:rPr lang="en-US" sz="4800" b="1" dirty="0">
                <a:solidFill>
                  <a:srgbClr val="FF33CC"/>
                </a:solidFill>
                <a:latin typeface="Comic Sans MS" pitchFamily="66" charset="0"/>
              </a:rPr>
              <a:t>~</a:t>
            </a:r>
            <a:r>
              <a:rPr lang="en-US" sz="5400" dirty="0">
                <a:solidFill>
                  <a:srgbClr val="006600"/>
                </a:solidFill>
                <a:latin typeface="Comic Sans MS" pitchFamily="66" charset="0"/>
              </a:rPr>
              <a:t> is symmetric</a:t>
            </a:r>
          </a:p>
        </p:txBody>
      </p:sp>
      <p:sp>
        <p:nvSpPr>
          <p:cNvPr id="526342" name="Text Box 6"/>
          <p:cNvSpPr txBox="1">
            <a:spLocks noChangeArrowheads="1"/>
          </p:cNvSpPr>
          <p:nvPr/>
        </p:nvSpPr>
        <p:spPr bwMode="auto">
          <a:xfrm>
            <a:off x="962025" y="2279650"/>
            <a:ext cx="6180673" cy="92333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D007E"/>
                </a:solidFill>
                <a:latin typeface="Comic Sans MS" pitchFamily="66" charset="0"/>
              </a:rPr>
              <a:t>Proof:</a:t>
            </a:r>
            <a:r>
              <a:rPr lang="en-US" sz="5400" dirty="0">
                <a:latin typeface="Comic Sans MS" pitchFamily="66" charset="0"/>
              </a:rPr>
              <a:t> </a:t>
            </a:r>
            <a:r>
              <a:rPr lang="en-US" sz="4800" dirty="0">
                <a:latin typeface="Comic Sans MS" pitchFamily="66" charset="0"/>
              </a:rPr>
              <a:t>Say </a:t>
            </a:r>
            <a:r>
              <a:rPr lang="en-US" sz="4800" dirty="0">
                <a:solidFill>
                  <a:srgbClr val="0000FF"/>
                </a:solidFill>
                <a:latin typeface="Comic Sans MS" pitchFamily="66" charset="0"/>
              </a:rPr>
              <a:t>f </a:t>
            </a:r>
            <a:r>
              <a:rPr lang="en-US" sz="4800" b="1" dirty="0">
                <a:solidFill>
                  <a:srgbClr val="FF33CC"/>
                </a:solidFill>
                <a:latin typeface="Comic Sans MS" pitchFamily="66" charset="0"/>
              </a:rPr>
              <a:t>~</a:t>
            </a:r>
            <a:r>
              <a:rPr lang="en-US" sz="4800" b="1" dirty="0">
                <a:solidFill>
                  <a:srgbClr val="0000FF"/>
                </a:solidFill>
                <a:latin typeface="Comic Sans MS" pitchFamily="66" charset="0"/>
              </a:rPr>
              <a:t> </a:t>
            </a:r>
            <a:r>
              <a:rPr lang="en-US" sz="4800" dirty="0">
                <a:solidFill>
                  <a:srgbClr val="0000FF"/>
                </a:solidFill>
                <a:latin typeface="Comic Sans MS" pitchFamily="66" charset="0"/>
              </a:rPr>
              <a:t>g</a:t>
            </a:r>
            <a:r>
              <a:rPr lang="en-US" sz="4800" dirty="0">
                <a:latin typeface="Comic Sans MS" pitchFamily="66" charset="0"/>
              </a:rPr>
              <a:t>. </a:t>
            </a:r>
            <a:r>
              <a:rPr lang="en-US" sz="4800" i="1" dirty="0">
                <a:latin typeface="Comic Sans MS" pitchFamily="66" charset="0"/>
              </a:rPr>
              <a:t> </a:t>
            </a:r>
            <a:r>
              <a:rPr lang="en-US" sz="4800" dirty="0">
                <a:latin typeface="Comic Sans MS" pitchFamily="66" charset="0"/>
              </a:rPr>
              <a:t>Now</a:t>
            </a:r>
          </a:p>
        </p:txBody>
      </p:sp>
      <p:graphicFrame>
        <p:nvGraphicFramePr>
          <p:cNvPr id="52634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145738"/>
              </p:ext>
            </p:extLst>
          </p:nvPr>
        </p:nvGraphicFramePr>
        <p:xfrm>
          <a:off x="1038225" y="3419475"/>
          <a:ext cx="7067550" cy="266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4" name="Equation" r:id="rId7" imgW="1816100" imgH="685800" progId="Equation.DSMT4">
                  <p:embed/>
                </p:oleObj>
              </mc:Choice>
              <mc:Fallback>
                <p:oleObj name="Equation" r:id="rId7" imgW="18161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225" y="3419475"/>
                        <a:ext cx="7067550" cy="2668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371827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8667">
        <p:fade thruBlk="1"/>
      </p:transition>
    </mc:Choice>
    <mc:Fallback>
      <p:transition xmlns:p14="http://schemas.microsoft.com/office/powerpoint/2010/main" spd="slow" advTm="8667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2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526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263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Asymptotic Equivalence </a:t>
            </a:r>
            <a:r>
              <a:rPr lang="en-US" smtClean="0">
                <a:solidFill>
                  <a:srgbClr val="CC0099"/>
                </a:solidFill>
              </a:rPr>
              <a:t>~</a:t>
            </a:r>
          </a:p>
        </p:txBody>
      </p:sp>
      <p:sp>
        <p:nvSpPr>
          <p:cNvPr id="49156" name="Text Box 3"/>
          <p:cNvSpPr txBox="1">
            <a:spLocks noChangeArrowheads="1"/>
          </p:cNvSpPr>
          <p:nvPr/>
        </p:nvSpPr>
        <p:spPr bwMode="auto">
          <a:xfrm>
            <a:off x="1223963" y="1182688"/>
            <a:ext cx="6853158" cy="92333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8D007E"/>
                </a:solidFill>
                <a:latin typeface="Comic Sans MS" pitchFamily="66" charset="0"/>
              </a:rPr>
              <a:t>Lemma:</a:t>
            </a:r>
            <a:r>
              <a:rPr lang="en-US" sz="5400" dirty="0">
                <a:solidFill>
                  <a:srgbClr val="006600"/>
                </a:solidFill>
                <a:latin typeface="Comic Sans MS" pitchFamily="66" charset="0"/>
              </a:rPr>
              <a:t> </a:t>
            </a:r>
            <a:r>
              <a:rPr lang="en-US" sz="4800" b="1" dirty="0">
                <a:solidFill>
                  <a:srgbClr val="FF07EF"/>
                </a:solidFill>
                <a:latin typeface="Comic Sans MS" pitchFamily="66" charset="0"/>
              </a:rPr>
              <a:t>~</a:t>
            </a:r>
            <a:r>
              <a:rPr lang="en-US" sz="5400" dirty="0">
                <a:solidFill>
                  <a:srgbClr val="FF07EF"/>
                </a:solidFill>
                <a:latin typeface="Comic Sans MS" pitchFamily="66" charset="0"/>
              </a:rPr>
              <a:t> </a:t>
            </a:r>
            <a:r>
              <a:rPr lang="en-US" sz="5400" dirty="0">
                <a:solidFill>
                  <a:srgbClr val="008000"/>
                </a:solidFill>
                <a:latin typeface="Comic Sans MS" pitchFamily="66" charset="0"/>
              </a:rPr>
              <a:t>is symmetric</a:t>
            </a:r>
          </a:p>
        </p:txBody>
      </p:sp>
      <p:sp>
        <p:nvSpPr>
          <p:cNvPr id="49157" name="Text Box 4"/>
          <p:cNvSpPr txBox="1">
            <a:spLocks noChangeArrowheads="1"/>
          </p:cNvSpPr>
          <p:nvPr/>
        </p:nvSpPr>
        <p:spPr bwMode="auto">
          <a:xfrm>
            <a:off x="962025" y="2214563"/>
            <a:ext cx="5581977" cy="1015663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D007E"/>
                </a:solidFill>
                <a:latin typeface="Comic Sans MS" pitchFamily="66" charset="0"/>
              </a:rPr>
              <a:t>Proof:</a:t>
            </a:r>
            <a:r>
              <a:rPr lang="en-US" sz="6000" dirty="0">
                <a:latin typeface="Comic Sans MS" pitchFamily="66" charset="0"/>
              </a:rPr>
              <a:t>  so </a:t>
            </a:r>
            <a:r>
              <a:rPr lang="en-US" sz="6000" dirty="0">
                <a:solidFill>
                  <a:srgbClr val="0000FF"/>
                </a:solidFill>
                <a:latin typeface="Comic Sans MS" pitchFamily="66" charset="0"/>
              </a:rPr>
              <a:t>g </a:t>
            </a:r>
            <a:r>
              <a:rPr lang="en-US" sz="6000" b="1" dirty="0">
                <a:solidFill>
                  <a:srgbClr val="FF33CC"/>
                </a:solidFill>
                <a:latin typeface="Comic Sans MS" pitchFamily="66" charset="0"/>
              </a:rPr>
              <a:t>~</a:t>
            </a:r>
            <a:r>
              <a:rPr lang="en-US" sz="6000" b="1" dirty="0">
                <a:solidFill>
                  <a:srgbClr val="0000FF"/>
                </a:solidFill>
                <a:latin typeface="Comic Sans MS" pitchFamily="66" charset="0"/>
              </a:rPr>
              <a:t> </a:t>
            </a:r>
            <a:r>
              <a:rPr lang="en-US" sz="6000" dirty="0">
                <a:solidFill>
                  <a:srgbClr val="0000FF"/>
                </a:solidFill>
                <a:latin typeface="Comic Sans MS" pitchFamily="66" charset="0"/>
              </a:rPr>
              <a:t>f</a:t>
            </a:r>
            <a:r>
              <a:rPr lang="en-US" sz="6000" dirty="0">
                <a:latin typeface="Comic Sans MS" pitchFamily="66" charset="0"/>
              </a:rPr>
              <a:t>. </a:t>
            </a:r>
            <a:r>
              <a:rPr lang="en-US" sz="3600" dirty="0">
                <a:latin typeface="Comic Sans MS" pitchFamily="66" charset="0"/>
                <a:sym typeface="Euclid Math One" pitchFamily="18" charset="2"/>
              </a:rPr>
              <a:t>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75">
        <p:fade/>
      </p:transition>
    </mc:Choice>
    <mc:Fallback>
      <p:transition xmlns:p14="http://schemas.microsoft.com/office/powerpoint/2010/main" spd="med" advTm="1975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dirty="0" smtClean="0"/>
              <a:t>transitivity of </a:t>
            </a:r>
            <a:r>
              <a:rPr lang="en-US" sz="4400" dirty="0" smtClean="0">
                <a:solidFill>
                  <a:srgbClr val="FF33CC"/>
                </a:solidFill>
              </a:rPr>
              <a:t>~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38200"/>
            <a:ext cx="7239000" cy="2209800"/>
          </a:xfrm>
        </p:spPr>
        <p:txBody>
          <a:bodyPr/>
          <a:lstStyle/>
          <a:p>
            <a:r>
              <a:rPr lang="en-US" sz="5400" dirty="0" smtClean="0"/>
              <a:t>Suppose </a:t>
            </a:r>
            <a:r>
              <a:rPr lang="en-US" sz="5400" dirty="0" err="1" smtClean="0">
                <a:solidFill>
                  <a:srgbClr val="0000FF"/>
                </a:solidFill>
              </a:rPr>
              <a:t>f</a:t>
            </a:r>
            <a:r>
              <a:rPr lang="en-US" sz="5400" dirty="0" err="1" smtClean="0">
                <a:solidFill>
                  <a:srgbClr val="FF07EF"/>
                </a:solidFill>
              </a:rPr>
              <a:t>~</a:t>
            </a:r>
            <a:r>
              <a:rPr lang="en-US" sz="5400" dirty="0" err="1" smtClean="0">
                <a:solidFill>
                  <a:srgbClr val="0000FF"/>
                </a:solidFill>
              </a:rPr>
              <a:t>g</a:t>
            </a:r>
            <a:r>
              <a:rPr lang="en-US" sz="5400" dirty="0" smtClean="0"/>
              <a:t> and </a:t>
            </a:r>
            <a:r>
              <a:rPr lang="en-US" sz="5400" dirty="0" err="1" smtClean="0">
                <a:solidFill>
                  <a:srgbClr val="0000FF"/>
                </a:solidFill>
              </a:rPr>
              <a:t>g</a:t>
            </a:r>
            <a:r>
              <a:rPr lang="en-US" sz="5400" dirty="0" err="1" smtClean="0">
                <a:solidFill>
                  <a:srgbClr val="FF07EF"/>
                </a:solidFill>
              </a:rPr>
              <a:t>~</a:t>
            </a:r>
            <a:r>
              <a:rPr lang="en-US" sz="5400" dirty="0" err="1" smtClean="0">
                <a:solidFill>
                  <a:srgbClr val="0000FF"/>
                </a:solidFill>
              </a:rPr>
              <a:t>h</a:t>
            </a:r>
            <a:r>
              <a:rPr lang="en-US" sz="5400" dirty="0" smtClean="0">
                <a:solidFill>
                  <a:srgbClr val="0000FF"/>
                </a:solidFill>
              </a:rPr>
              <a:t>,</a:t>
            </a:r>
          </a:p>
          <a:p>
            <a:r>
              <a:rPr lang="en-US" sz="5400" dirty="0" smtClean="0"/>
              <a:t>prove  </a:t>
            </a:r>
            <a:r>
              <a:rPr lang="en-US" sz="5400" dirty="0" err="1" smtClean="0">
                <a:solidFill>
                  <a:srgbClr val="0000FF"/>
                </a:solidFill>
              </a:rPr>
              <a:t>f</a:t>
            </a:r>
            <a:r>
              <a:rPr lang="en-US" sz="5400" dirty="0" err="1" smtClean="0">
                <a:solidFill>
                  <a:srgbClr val="FF07EF"/>
                </a:solidFill>
              </a:rPr>
              <a:t>~</a:t>
            </a:r>
            <a:r>
              <a:rPr lang="en-US" sz="5400" dirty="0" err="1" smtClean="0">
                <a:solidFill>
                  <a:srgbClr val="0000FF"/>
                </a:solidFill>
              </a:rPr>
              <a:t>h</a:t>
            </a:r>
            <a:r>
              <a:rPr lang="en-US" sz="5400" dirty="0" smtClean="0">
                <a:solidFill>
                  <a:srgbClr val="000000"/>
                </a:solidFill>
              </a:rPr>
              <a:t>.</a:t>
            </a:r>
            <a:endParaRPr lang="en-US" sz="5400" dirty="0">
              <a:solidFill>
                <a:srgbClr val="000000"/>
              </a:solidFill>
            </a:endParaRP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999438"/>
              </p:ext>
            </p:extLst>
          </p:nvPr>
        </p:nvGraphicFramePr>
        <p:xfrm>
          <a:off x="919824" y="2743200"/>
          <a:ext cx="7081176" cy="339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7" imgW="1854200" imgH="889000" progId="Equation.DSMT4">
                  <p:embed/>
                </p:oleObj>
              </mc:Choice>
              <mc:Fallback>
                <p:oleObj name="Equation" r:id="rId7" imgW="1854200" imgH="889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824" y="2743200"/>
                        <a:ext cx="7081176" cy="33956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31234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6032">
        <p:fade thruBlk="1"/>
      </p:transition>
    </mc:Choice>
    <mc:Fallback>
      <p:transition xmlns:p14="http://schemas.microsoft.com/office/powerpoint/2010/main" spd="slow" advTm="6032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dirty="0" smtClean="0"/>
              <a:t>transitivity of </a:t>
            </a:r>
            <a:r>
              <a:rPr lang="en-US" sz="4400" dirty="0" smtClean="0">
                <a:solidFill>
                  <a:srgbClr val="FF33CC"/>
                </a:solidFill>
              </a:rPr>
              <a:t>~</a:t>
            </a:r>
          </a:p>
        </p:txBody>
      </p:sp>
      <p:graphicFrame>
        <p:nvGraphicFramePr>
          <p:cNvPr id="12290" name="Object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286537"/>
              </p:ext>
            </p:extLst>
          </p:nvPr>
        </p:nvGraphicFramePr>
        <p:xfrm>
          <a:off x="1416050" y="1041400"/>
          <a:ext cx="6127750" cy="293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23" name="Equation" r:id="rId6" imgW="1854200" imgH="889000" progId="Equation.DSMT4">
                  <p:embed/>
                </p:oleObj>
              </mc:Choice>
              <mc:Fallback>
                <p:oleObj name="Equation" r:id="rId6" imgW="1854200" imgH="889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1041400"/>
                        <a:ext cx="6127750" cy="2938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729402"/>
              </p:ext>
            </p:extLst>
          </p:nvPr>
        </p:nvGraphicFramePr>
        <p:xfrm>
          <a:off x="1625600" y="3505201"/>
          <a:ext cx="4927600" cy="258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24" name="Equation" r:id="rId8" imgW="1282700" imgH="673100" progId="Equation.DSMT4">
                  <p:embed/>
                </p:oleObj>
              </mc:Choice>
              <mc:Fallback>
                <p:oleObj name="Equation" r:id="rId8" imgW="1282700" imgH="673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25600" y="3505201"/>
                        <a:ext cx="4927600" cy="2585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83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 advTm="4723">
        <p:fade/>
      </p:transition>
    </mc:Choice>
    <mc:Fallback>
      <p:transition xmlns:p14="http://schemas.microsoft.com/office/powerpoint/2010/main" spd="med" advTm="4723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Asymptotic Equivalence </a:t>
            </a:r>
            <a:r>
              <a:rPr lang="en-US" dirty="0" smtClean="0">
                <a:solidFill>
                  <a:srgbClr val="FF33CC"/>
                </a:solidFill>
              </a:rPr>
              <a:t>~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72344" y="2035076"/>
            <a:ext cx="8666856" cy="2308324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8D007E"/>
                </a:solidFill>
                <a:latin typeface="Comic Sans MS" pitchFamily="66" charset="0"/>
              </a:rPr>
              <a:t>Corollary:</a:t>
            </a:r>
            <a:r>
              <a:rPr lang="en-US" sz="7200" dirty="0" smtClean="0">
                <a:solidFill>
                  <a:srgbClr val="006600"/>
                </a:solidFill>
                <a:latin typeface="Comic Sans MS" pitchFamily="66" charset="0"/>
              </a:rPr>
              <a:t> </a:t>
            </a:r>
            <a:r>
              <a:rPr lang="en-US" sz="7200" b="1" dirty="0">
                <a:solidFill>
                  <a:srgbClr val="FF33CC"/>
                </a:solidFill>
                <a:latin typeface="Comic Sans MS" pitchFamily="66" charset="0"/>
              </a:rPr>
              <a:t>~</a:t>
            </a:r>
            <a:r>
              <a:rPr lang="en-US" sz="7200" dirty="0">
                <a:solidFill>
                  <a:srgbClr val="006600"/>
                </a:solidFill>
                <a:latin typeface="Comic Sans MS" pitchFamily="66" charset="0"/>
              </a:rPr>
              <a:t> is </a:t>
            </a:r>
            <a:r>
              <a:rPr lang="en-US" sz="7200" dirty="0" smtClean="0">
                <a:solidFill>
                  <a:srgbClr val="006600"/>
                </a:solidFill>
                <a:latin typeface="Comic Sans MS" pitchFamily="66" charset="0"/>
              </a:rPr>
              <a:t>an </a:t>
            </a:r>
          </a:p>
          <a:p>
            <a:r>
              <a:rPr lang="en-US" sz="7200" dirty="0" smtClean="0">
                <a:solidFill>
                  <a:srgbClr val="006600"/>
                </a:solidFill>
                <a:latin typeface="Comic Sans MS" pitchFamily="66" charset="0"/>
              </a:rPr>
              <a:t>equivalence relation</a:t>
            </a:r>
            <a:endParaRPr lang="en-US" sz="7200" dirty="0">
              <a:solidFill>
                <a:srgbClr val="006600"/>
              </a:solidFill>
              <a:latin typeface="Comic Sans MS" pitchFamily="66" charset="0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28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39">
        <p:fade/>
      </p:transition>
    </mc:Choice>
    <mc:Fallback>
      <p:transition xmlns:p14="http://schemas.microsoft.com/office/powerpoint/2010/main" spd="med" advTm="2639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3" name="Rectangle 5"/>
          <p:cNvSpPr>
            <a:spLocks noChangeArrowheads="1"/>
          </p:cNvSpPr>
          <p:nvPr/>
        </p:nvSpPr>
        <p:spPr bwMode="auto">
          <a:xfrm>
            <a:off x="1066800" y="1066800"/>
            <a:ext cx="6858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6000" b="1" kern="0" dirty="0" smtClean="0">
                <a:solidFill>
                  <a:srgbClr val="FF33CC"/>
                </a:solidFill>
                <a:latin typeface="Comic Sans MS"/>
                <a:ea typeface="+mj-ea"/>
                <a:cs typeface="+mj-cs"/>
              </a:rPr>
              <a:t>~ </a:t>
            </a:r>
            <a:r>
              <a:rPr lang="en-US" sz="6000" b="1" kern="0" dirty="0" smtClean="0">
                <a:latin typeface="Comic Sans MS"/>
                <a:ea typeface="+mj-ea"/>
                <a:cs typeface="+mj-cs"/>
              </a:rPr>
              <a:t>is a relation</a:t>
            </a:r>
          </a:p>
          <a:p>
            <a:pPr>
              <a:spcBef>
                <a:spcPct val="20000"/>
              </a:spcBef>
            </a:pPr>
            <a:r>
              <a:rPr lang="en-US" sz="6000" b="1" kern="0" dirty="0" smtClean="0">
                <a:latin typeface="Comic Sans MS"/>
                <a:ea typeface="+mj-ea"/>
                <a:cs typeface="+mj-cs"/>
              </a:rPr>
              <a:t>on </a:t>
            </a:r>
            <a:r>
              <a:rPr lang="en-US" sz="6000" b="1" kern="0" dirty="0" smtClean="0">
                <a:solidFill>
                  <a:srgbClr val="8D007E"/>
                </a:solidFill>
                <a:latin typeface="Comic Sans MS"/>
                <a:ea typeface="+mj-ea"/>
                <a:cs typeface="+mj-cs"/>
              </a:rPr>
              <a:t>functions</a:t>
            </a:r>
            <a:r>
              <a:rPr lang="en-US" sz="6000" b="1" kern="0" dirty="0" smtClean="0">
                <a:latin typeface="Comic Sans MS"/>
                <a:ea typeface="+mj-ea"/>
                <a:cs typeface="+mj-cs"/>
              </a:rPr>
              <a:t>:</a:t>
            </a:r>
          </a:p>
          <a:p>
            <a:pPr algn="ctr">
              <a:spcBef>
                <a:spcPct val="20000"/>
              </a:spcBef>
            </a:pPr>
            <a:r>
              <a:rPr lang="en-US" sz="8000" dirty="0" smtClean="0">
                <a:solidFill>
                  <a:srgbClr val="0000FF"/>
                </a:solidFill>
                <a:latin typeface="Comic Sans MS" pitchFamily="66" charset="0"/>
              </a:rPr>
              <a:t>f</a:t>
            </a:r>
            <a:r>
              <a:rPr lang="en-US" sz="8000" dirty="0">
                <a:solidFill>
                  <a:srgbClr val="0000FF"/>
                </a:solidFill>
                <a:latin typeface="Comic Sans MS" pitchFamily="66" charset="0"/>
              </a:rPr>
              <a:t>(n)</a:t>
            </a:r>
            <a:r>
              <a:rPr lang="en-US" sz="8000" dirty="0">
                <a:latin typeface="Comic Sans MS" pitchFamily="66" charset="0"/>
              </a:rPr>
              <a:t> </a:t>
            </a:r>
            <a:r>
              <a:rPr lang="en-US" sz="8000" dirty="0" smtClean="0">
                <a:latin typeface="Comic Sans MS" pitchFamily="66" charset="0"/>
              </a:rPr>
              <a:t> </a:t>
            </a:r>
            <a:r>
              <a:rPr lang="en-US" sz="8000" dirty="0" smtClean="0">
                <a:solidFill>
                  <a:srgbClr val="FF33CC"/>
                </a:solidFill>
                <a:latin typeface="Comic Sans MS" pitchFamily="66" charset="0"/>
              </a:rPr>
              <a:t>~  </a:t>
            </a:r>
            <a:r>
              <a:rPr lang="en-US" sz="8000" dirty="0" smtClean="0">
                <a:solidFill>
                  <a:srgbClr val="0000FF"/>
                </a:solidFill>
                <a:latin typeface="Comic Sans MS" pitchFamily="66" charset="0"/>
              </a:rPr>
              <a:t>g</a:t>
            </a:r>
            <a:r>
              <a:rPr lang="en-US" sz="8000" dirty="0">
                <a:solidFill>
                  <a:srgbClr val="0000FF"/>
                </a:solidFill>
                <a:latin typeface="Comic Sans MS" pitchFamily="66" charset="0"/>
              </a:rPr>
              <a:t>(n</a:t>
            </a:r>
            <a:r>
              <a:rPr lang="en-US" sz="8000" dirty="0" smtClean="0">
                <a:solidFill>
                  <a:srgbClr val="0000FF"/>
                </a:solidFill>
                <a:latin typeface="Comic Sans MS" pitchFamily="66" charset="0"/>
              </a:rPr>
              <a:t>)</a:t>
            </a:r>
            <a:endParaRPr lang="en-US" sz="8000" dirty="0">
              <a:solidFill>
                <a:srgbClr val="FF33CC"/>
              </a:solidFill>
              <a:latin typeface="Comic Sans MS" pitchFamily="66" charset="0"/>
            </a:endParaRPr>
          </a:p>
        </p:txBody>
      </p:sp>
      <p:sp useBgFill="1">
        <p:nvSpPr>
          <p:cNvPr id="4" name="TextBox 3"/>
          <p:cNvSpPr txBox="1"/>
          <p:nvPr/>
        </p:nvSpPr>
        <p:spPr>
          <a:xfrm>
            <a:off x="1295400" y="3429000"/>
            <a:ext cx="6324600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rgbClr val="0000FF"/>
                </a:solidFill>
                <a:latin typeface="Comic Sans MS" pitchFamily="66" charset="0"/>
              </a:rPr>
              <a:t>    f  </a:t>
            </a:r>
            <a:r>
              <a:rPr lang="en-US" sz="9600" dirty="0" smtClean="0">
                <a:solidFill>
                  <a:srgbClr val="FF33CC"/>
                </a:solidFill>
                <a:latin typeface="Comic Sans MS" pitchFamily="66" charset="0"/>
              </a:rPr>
              <a:t>~  </a:t>
            </a:r>
            <a:r>
              <a:rPr lang="en-US" sz="9600" dirty="0" smtClean="0">
                <a:solidFill>
                  <a:srgbClr val="0000FF"/>
                </a:solidFill>
                <a:latin typeface="Comic Sans MS" pitchFamily="66" charset="0"/>
              </a:rPr>
              <a:t>g</a:t>
            </a:r>
            <a:r>
              <a:rPr lang="en-US" sz="9600" dirty="0" smtClean="0">
                <a:solidFill>
                  <a:srgbClr val="FF33CC"/>
                </a:solidFill>
                <a:latin typeface="Comic Sans MS" pitchFamily="66" charset="0"/>
              </a:rPr>
              <a:t>   </a:t>
            </a:r>
            <a:endParaRPr lang="en-US" sz="9600" dirty="0">
              <a:solidFill>
                <a:srgbClr val="FF33CC"/>
              </a:solidFill>
              <a:latin typeface="Comic Sans MS" pitchFamily="66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239000" cy="914400"/>
          </a:xfrm>
        </p:spPr>
        <p:txBody>
          <a:bodyPr/>
          <a:lstStyle/>
          <a:p>
            <a:pPr eaLnBrk="1" hangingPunct="1"/>
            <a:r>
              <a:rPr lang="en-US" dirty="0" smtClean="0"/>
              <a:t>Asymptotic Equivalence </a:t>
            </a:r>
            <a:r>
              <a:rPr lang="en-US" dirty="0" smtClean="0">
                <a:solidFill>
                  <a:srgbClr val="FF33CC"/>
                </a:solidFill>
              </a:rPr>
              <a:t>~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4101335"/>
      </p:ext>
    </p:extLst>
  </p:cSld>
  <p:clrMapOvr>
    <a:masterClrMapping/>
  </p:clrMapOvr>
  <p:transition xmlns:p14="http://schemas.microsoft.com/office/powerpoint/2010/main" spd="slow" advTm="6189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83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\newcommand{paren}{1}{(#1)}&#10;\newcommand{ang}{1}{\langle#1\rangle}&#10;\newcommand{suchthat}{0}{\mid}&#10;\newcommand{eqdef}{0}{\font{Euclid}{\bf{::=}}}&#10;\newcommand{bar}{1}{\overline{#1}}&#10;\newcommand{and}{0}{\wedge}&#10;\newcommand{conj}{0}{\And}&#10;\newcommand{smand}{0}{\And}&#10;\newcommand{AND}{0}{\bigwedge}&#10;\newcommand{Land}{0}{\AND}&#10;\newcommand{lgand}{0}{\AND}&#10;\newcommand{Or}{0}{\vee}&#10;\newcommand{disj}{0}{\Or}&#10;\newcommand{smor}{0}{\Or}&#10;\newcommand{OR}{0}{\bigvee}&#10;\newcommand{Lor}{0}{\OR}&#10;\newcommand{lgor}{0}{\OR}&#10;\newcommand{implies}{0}{\longrightarrow}&#10;\newcommand{iff}{0}{\longleftrightarrow}&#10;\newcommand{bicond}{0}{\longleftrightarrow}&#10;\newcommand{equivalent}{0}{\Longleftrightarrow}&#10;\newcommand{set}{1}{\lbrace{#1}\rbrace}&#10;\newcommand{card}{1}{\abs{#1}}&#10;\newcommand{union}{0}{\cup}&#10;\newcommand{lgunion}{0}{\bigcup}&#10;\newcommand{intersect}{0}{\cap}&#10;\newcommand{lgintersect}{0}{\bigcap}&#10;\newcommand{cross}{0}{\times}&#10;\newcommand{compose}{0}{\circ}&#10;\newcommand{composition}{0}{\circ}&#10;\newcommand{power}{0}{\cP}&#10;\newcommand{range}{1}{\font{times new roman}{range}(#1)}&#10;\newcommand{domain}{1}{\font{times new roman}{domain}(#1)}&#10;\newcommand{emptystring}{0}{\lambda}&#10;\newcommand{naturals}{0}{\bbn}}&#10;\newcommand{integers}{0}{\bbz}&#10;\newcommand{rationals}{0}{\bbq}&#10;\newcommand{reals}{0}{\bbr}&#10;\newcommand{complexes}{0}{\bbc}&#10;\newcommand{abs}{1}{\mid#1\mid}&#10;\newcommand{floor}{1}{\lfloor#1\rfloor}&#10;\newcommand{ceil}{1}{\lceil#1\rceil}&#10;%\newcommand{divides}{0}{\mathbin{|}}&#10;\newcommand{divides}{0}{\mid}&#10;\newcommand{sspace}{0}{\cS}&#10;\newcommand{pr}{1}{\font{times new roman}{Pr}\lbrace#1\rbrace}&#10;\newcommand{prob}{1}{\pr{#1}}&#10;\newcommand{prsub}{2}{\font{times new roman}{Pr}_{#2}\lbrace{#1}\rbrace}&#10;\newcommand{prcond}{2}{\font{times new roman}{Pr}\lbrace{#1}\,\mid\,#2\rbrace}&#10;\newcommand{Ex}{0}{\font{times new roman}{E}}&#10;\newcommand{Var}{0}{\font{times new roman}{Var}}&#10;\newcommand{Cov}{0}{\font{times new roman}{Cov}}&#10;\newcommand{expect}{1}{\Ex[#1]}&#10;\newcommand{expectsq}{1}{{\Ex}^2[#1]}&#10;\newcommand{expcond}{2}{\expect{#1\mid#2}}&#10;\newcommand{variance}{1}{\Var[#1]}&#10;\newcommand{varsq}{1}{{\Var}^2[#1]}&#10;\newcommand{covar}{1}{\Cov[#1]}&#10;\newcommand{covariance}{2}{\Cov[#1,#2}}"/>
  <p:tag name="USEAMSFONTS" val="True"/>
  <p:tag name="EMBEDFONTS" val="True"/>
  <p:tag name="USEBOLDAMS" val="True"/>
  <p:tag name="DEFAULTDISPLAYSOURCE" val="\documentclass{slides}\pagestyle{empty}&#10;\begin{document}&#10;&#10;\end{document}&#10;"/>
  <p:tag name="TEX2PS" val="latex $(base).tex; dvips -D $(res) -E -o $(base).ps $(base).dvi"/>
  <p:tag name="EXTERNALEDITCOMMAND" val="C:\Program Files\emacs-21.2\bin\runemacs.exe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2"/>
  <p:tag name="DEFAULTFONTSIZE" val="10"/>
  <p:tag name="DEFAULTWIDTH" val="446"/>
  <p:tag name="DEFAULTHEIGHT" val="3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5.3|2.4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5|2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</TotalTime>
  <Words>268</Words>
  <Application>Microsoft Macintosh PowerPoint</Application>
  <PresentationFormat>On-screen Show (4:3)</PresentationFormat>
  <Paragraphs>74</Paragraphs>
  <Slides>17</Slides>
  <Notes>17</Notes>
  <HiddenSlides>0</HiddenSlides>
  <MMClips>17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Default Design</vt:lpstr>
      <vt:lpstr>Equation</vt:lpstr>
      <vt:lpstr>PowerPoint Presentation</vt:lpstr>
      <vt:lpstr>Asymptotic Equivalence</vt:lpstr>
      <vt:lpstr>Asymptotic Equivalence ~</vt:lpstr>
      <vt:lpstr>Asymptotic Equivalence ~</vt:lpstr>
      <vt:lpstr>Asymptotic Equivalence ~</vt:lpstr>
      <vt:lpstr>transitivity of ~</vt:lpstr>
      <vt:lpstr>transitivity of ~</vt:lpstr>
      <vt:lpstr>Asymptotic Equivalence ~</vt:lpstr>
      <vt:lpstr>Asymptotic Equivalence ~</vt:lpstr>
      <vt:lpstr>Little Oh:   o(∙)</vt:lpstr>
      <vt:lpstr>Little Oh:   o(∙)</vt:lpstr>
      <vt:lpstr>Little Oh:   o(∙)</vt:lpstr>
      <vt:lpstr>Big Oh: O(∙)</vt:lpstr>
      <vt:lpstr>Big Oh: O(∙)</vt:lpstr>
      <vt:lpstr>Theta:  Θ(∙)</vt:lpstr>
      <vt:lpstr>Theta:  Θ(∙)</vt:lpstr>
      <vt:lpstr>Asymptotics: Intuitive Summary</vt:lpstr>
    </vt:vector>
  </TitlesOfParts>
  <Company>MIT CSAIL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R. Meyer</dc:creator>
  <cp:lastModifiedBy>Albert R Meyer</cp:lastModifiedBy>
  <cp:revision>428</cp:revision>
  <cp:lastPrinted>2012-04-08T22:32:04Z</cp:lastPrinted>
  <dcterms:created xsi:type="dcterms:W3CDTF">2011-04-06T17:41:41Z</dcterms:created>
  <dcterms:modified xsi:type="dcterms:W3CDTF">2012-04-09T04:38:13Z</dcterms:modified>
</cp:coreProperties>
</file>